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2" r:id="rId17"/>
    <p:sldId id="264" r:id="rId18"/>
    <p:sldId id="273" r:id="rId19"/>
    <p:sldId id="274" r:id="rId20"/>
    <p:sldId id="275" r:id="rId21"/>
    <p:sldId id="276"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DBA7189-EB64-449F-9172-22B6BA4D409D}" v="174" dt="2024-08-30T17:03:11.2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tmp>
</file>

<file path=ppt/media/image11.tmp>
</file>

<file path=ppt/media/image12.tmp>
</file>

<file path=ppt/media/image13.png>
</file>

<file path=ppt/media/image14.jpeg>
</file>

<file path=ppt/media/image15.jpeg>
</file>

<file path=ppt/media/image16.png>
</file>

<file path=ppt/media/image2.png>
</file>

<file path=ppt/media/image3.png>
</file>

<file path=ppt/media/image4.png>
</file>

<file path=ppt/media/image5.tmp>
</file>

<file path=ppt/media/image6.tmp>
</file>

<file path=ppt/media/image7.tmp>
</file>

<file path=ppt/media/image8.tmp>
</file>

<file path=ppt/media/image9.tmp>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êu đề Bản chiếu">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vi-VN"/>
              <a:t>Bấm để sửa kiểu tiêu đề Bản cái</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tiêu đề phụ của Bản cái</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8/30/2024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Ảnh Toàn cảnh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vi-VN"/>
              <a:t>Bấm để sửa kiểu tiêu đề Bản cái</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vi-VN"/>
              <a:t>Bấm biểu tượng để thêm hình ảnh</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48A87A34-81AB-432B-8DAE-1953F412C126}" type="datetimeFigureOut">
              <a:rPr lang="en-US" dirty="0"/>
              <a:t>8/30/2024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êu đề và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vi-VN"/>
              <a:t>Bấm để sửa kiểu tiêu đề Bản cái</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48A87A34-81AB-432B-8DAE-1953F412C126}" type="datetimeFigureOut">
              <a:rPr lang="en-US" dirty="0"/>
              <a:t>8/30/2024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rích dẫn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vi-VN"/>
              <a:t>Bấm để sửa kiểu tiêu đề Bản cái</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48A87A34-81AB-432B-8DAE-1953F412C126}" type="datetimeFigureOut">
              <a:rPr lang="en-US" dirty="0"/>
              <a:t>8/30/2024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nh Thiếp">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vi-VN"/>
              <a:t>Bấm để sửa kiểu tiêu đề Bản cái</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48A87A34-81AB-432B-8DAE-1953F412C126}" type="datetimeFigureOut">
              <a:rPr lang="en-US" dirty="0"/>
              <a:t>8/30/2024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ột">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vi-VN"/>
              <a:t>Bấm để sửa kiểu tiêu đề Bản cái</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3" name="Date Placeholder 2"/>
          <p:cNvSpPr>
            <a:spLocks noGrp="1"/>
          </p:cNvSpPr>
          <p:nvPr>
            <p:ph type="dt" sz="half" idx="10"/>
          </p:nvPr>
        </p:nvSpPr>
        <p:spPr/>
        <p:txBody>
          <a:bodyPr/>
          <a:lstStyle/>
          <a:p>
            <a:fld id="{48A87A34-81AB-432B-8DAE-1953F412C126}" type="datetimeFigureOut">
              <a:rPr lang="en-US" dirty="0"/>
              <a:t>8/30/2024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ột Hình ảnh">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vi-VN"/>
              <a:t>Bấm để sửa kiểu tiêu đề Bản cái</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3" name="Date Placeholder 2"/>
          <p:cNvSpPr>
            <a:spLocks noGrp="1"/>
          </p:cNvSpPr>
          <p:nvPr>
            <p:ph type="dt" sz="half" idx="10"/>
          </p:nvPr>
        </p:nvSpPr>
        <p:spPr/>
        <p:txBody>
          <a:bodyPr/>
          <a:lstStyle/>
          <a:p>
            <a:fld id="{48A87A34-81AB-432B-8DAE-1953F412C126}" type="datetimeFigureOut">
              <a:rPr lang="en-US" dirty="0"/>
              <a:t>8/30/2024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Vertical Text Placeholder 2"/>
          <p:cNvSpPr>
            <a:spLocks noGrp="1"/>
          </p:cNvSpPr>
          <p:nvPr>
            <p:ph type="body" orient="vert" idx="1"/>
          </p:nvPr>
        </p:nvSpPr>
        <p:spPr/>
        <p:txBody>
          <a:bodyPr vert="eaVert" ancho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vi-VN"/>
              <a:t>Bấm để sửa kiểu tiêu đề Bản cái</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vi-VN"/>
              <a:t>Bấm để sửa kiểu tiêu đề Bản cái</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t>Bấm để chỉnh sửa kiểu văn bản của Bản cái</a:t>
            </a:r>
          </a:p>
        </p:txBody>
      </p:sp>
      <p:sp>
        <p:nvSpPr>
          <p:cNvPr id="4" name="Date Placeholder 3"/>
          <p:cNvSpPr>
            <a:spLocks noGrp="1"/>
          </p:cNvSpPr>
          <p:nvPr>
            <p:ph type="dt" sz="half" idx="10"/>
          </p:nvPr>
        </p:nvSpPr>
        <p:spPr/>
        <p:txBody>
          <a:bodyPr/>
          <a:lstStyle/>
          <a:p>
            <a:fld id="{48A87A34-81AB-432B-8DAE-1953F412C126}" type="datetimeFigureOut">
              <a:rPr lang="en-US" dirty="0"/>
              <a:t>8/30/2024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vi-VN"/>
              <a:t>Bấm để sửa kiểu tiêu đề Bản cái</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4" name="Content Placeholder 3"/>
          <p:cNvSpPr>
            <a:spLocks noGrp="1"/>
          </p:cNvSpPr>
          <p:nvPr>
            <p:ph sz="half" idx="2"/>
          </p:nvPr>
        </p:nvSpPr>
        <p:spPr>
          <a:xfrm>
            <a:off x="1141410" y="3073397"/>
            <a:ext cx="4878391" cy="2717801"/>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6" name="Content Placeholder 5"/>
          <p:cNvSpPr>
            <a:spLocks noGrp="1"/>
          </p:cNvSpPr>
          <p:nvPr>
            <p:ph sz="quarter" idx="4"/>
          </p:nvPr>
        </p:nvSpPr>
        <p:spPr>
          <a:xfrm>
            <a:off x="6172200" y="3073397"/>
            <a:ext cx="4875210" cy="2717801"/>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8/30/2024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8/30/2024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vi-VN"/>
              <a:t>Bấm để sửa kiểu tiêu đề Bản cái</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48A87A34-81AB-432B-8DAE-1953F412C126}" type="datetimeFigureOut">
              <a:rPr lang="en-US" dirty="0"/>
              <a:t>8/30/2024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vi-VN"/>
              <a:t>Bấm để sửa kiểu tiêu đề Bản cái</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vi-VN"/>
              <a:t>Bấm biểu tượng để thêm hình ảnh</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48A87A34-81AB-432B-8DAE-1953F412C126}" type="datetimeFigureOut">
              <a:rPr lang="en-US" dirty="0"/>
              <a:t>8/30/2024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8/30/2024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mailto:info@sotagroup.vn"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A4B0DE3-93A9-DB6B-253D-D40DAA8BA6C3}"/>
              </a:ext>
            </a:extLst>
          </p:cNvPr>
          <p:cNvSpPr>
            <a:spLocks noGrp="1"/>
          </p:cNvSpPr>
          <p:nvPr>
            <p:ph type="ctrTitle"/>
          </p:nvPr>
        </p:nvSpPr>
        <p:spPr>
          <a:xfrm>
            <a:off x="1876424" y="987551"/>
            <a:ext cx="8791575" cy="1754315"/>
          </a:xfrm>
        </p:spPr>
        <p:txBody>
          <a:bodyPr/>
          <a:lstStyle/>
          <a:p>
            <a:pPr algn="ctr"/>
            <a:r>
              <a:rPr lang="vi-VN" b="1" dirty="0">
                <a:solidFill>
                  <a:schemeClr val="bg1"/>
                </a:solidFill>
              </a:rPr>
              <a:t>Báo Cáo thực </a:t>
            </a:r>
            <a:r>
              <a:rPr lang="vi-VN" b="1" dirty="0" err="1">
                <a:solidFill>
                  <a:schemeClr val="bg1"/>
                </a:solidFill>
              </a:rPr>
              <a:t>TẬp</a:t>
            </a:r>
            <a:r>
              <a:rPr lang="vi-VN" b="1" dirty="0">
                <a:solidFill>
                  <a:schemeClr val="bg1"/>
                </a:solidFill>
              </a:rPr>
              <a:t> Doanh Nghiệp</a:t>
            </a:r>
          </a:p>
        </p:txBody>
      </p:sp>
      <p:sp>
        <p:nvSpPr>
          <p:cNvPr id="3" name="Tiêu đề phụ 2">
            <a:extLst>
              <a:ext uri="{FF2B5EF4-FFF2-40B4-BE49-F238E27FC236}">
                <a16:creationId xmlns:a16="http://schemas.microsoft.com/office/drawing/2014/main" id="{332FEC97-0E32-3061-DD59-AFAA627D9ABE}"/>
              </a:ext>
            </a:extLst>
          </p:cNvPr>
          <p:cNvSpPr>
            <a:spLocks noGrp="1"/>
          </p:cNvSpPr>
          <p:nvPr>
            <p:ph type="subTitle" idx="1"/>
          </p:nvPr>
        </p:nvSpPr>
        <p:spPr>
          <a:xfrm>
            <a:off x="1876424" y="3602038"/>
            <a:ext cx="9142096" cy="1655762"/>
          </a:xfrm>
        </p:spPr>
        <p:txBody>
          <a:bodyPr>
            <a:normAutofit/>
          </a:bodyPr>
          <a:lstStyle/>
          <a:p>
            <a:r>
              <a:rPr lang="vi-VN" u="sng" dirty="0">
                <a:solidFill>
                  <a:schemeClr val="bg1">
                    <a:lumMod val="85000"/>
                    <a:lumOff val="15000"/>
                  </a:schemeClr>
                </a:solidFill>
              </a:rPr>
              <a:t>Người trình bày</a:t>
            </a:r>
            <a:r>
              <a:rPr lang="vi-VN" dirty="0">
                <a:solidFill>
                  <a:schemeClr val="tx1"/>
                </a:solidFill>
              </a:rPr>
              <a:t>: ngô công quý</a:t>
            </a:r>
          </a:p>
          <a:p>
            <a:r>
              <a:rPr lang="vi-VN" u="sng" dirty="0">
                <a:solidFill>
                  <a:schemeClr val="bg1">
                    <a:lumMod val="85000"/>
                    <a:lumOff val="15000"/>
                  </a:schemeClr>
                </a:solidFill>
              </a:rPr>
              <a:t>GIÁO VIÊN HƯỚNG DẪN</a:t>
            </a:r>
            <a:r>
              <a:rPr lang="vi-VN" dirty="0">
                <a:solidFill>
                  <a:schemeClr val="tx1"/>
                </a:solidFill>
              </a:rPr>
              <a:t>: Lê Thọ</a:t>
            </a:r>
          </a:p>
          <a:p>
            <a:r>
              <a:rPr lang="vi-VN" u="sng" dirty="0">
                <a:solidFill>
                  <a:schemeClr val="bg1">
                    <a:lumMod val="85000"/>
                    <a:lumOff val="15000"/>
                  </a:schemeClr>
                </a:solidFill>
              </a:rPr>
              <a:t>Doanh nghiệp thực tập</a:t>
            </a:r>
            <a:r>
              <a:rPr lang="vi-VN" dirty="0">
                <a:solidFill>
                  <a:schemeClr val="tx1"/>
                </a:solidFill>
              </a:rPr>
              <a:t>: Công ty </a:t>
            </a:r>
            <a:r>
              <a:rPr lang="vi-VN" dirty="0" err="1">
                <a:solidFill>
                  <a:schemeClr val="tx1"/>
                </a:solidFill>
              </a:rPr>
              <a:t>tnhh</a:t>
            </a:r>
            <a:r>
              <a:rPr lang="vi-VN" dirty="0">
                <a:solidFill>
                  <a:schemeClr val="tx1"/>
                </a:solidFill>
              </a:rPr>
              <a:t> công nghệ </a:t>
            </a:r>
            <a:r>
              <a:rPr lang="vi-VN" dirty="0" err="1">
                <a:solidFill>
                  <a:schemeClr val="tx1"/>
                </a:solidFill>
              </a:rPr>
              <a:t>sota</a:t>
            </a:r>
            <a:r>
              <a:rPr lang="vi-VN" dirty="0">
                <a:solidFill>
                  <a:schemeClr val="tx1"/>
                </a:solidFill>
              </a:rPr>
              <a:t> </a:t>
            </a:r>
            <a:r>
              <a:rPr lang="vi-VN" dirty="0" err="1">
                <a:solidFill>
                  <a:schemeClr val="tx1"/>
                </a:solidFill>
              </a:rPr>
              <a:t>group</a:t>
            </a:r>
            <a:endParaRPr lang="vi-VN" dirty="0">
              <a:solidFill>
                <a:schemeClr val="tx1"/>
              </a:solidFill>
            </a:endParaRPr>
          </a:p>
        </p:txBody>
      </p:sp>
    </p:spTree>
    <p:extLst>
      <p:ext uri="{BB962C8B-B14F-4D97-AF65-F5344CB8AC3E}">
        <p14:creationId xmlns:p14="http://schemas.microsoft.com/office/powerpoint/2010/main" val="4029930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a:t>
            </a:r>
            <a:r>
              <a:rPr lang="vi-VN" b="1" dirty="0" err="1">
                <a:solidFill>
                  <a:srgbClr val="FF0000"/>
                </a:solidFill>
                <a:effectLst/>
                <a:latin typeface="Times New Roman" panose="02020603050405020304" pitchFamily="18" charset="0"/>
                <a:ea typeface="Times New Roman" panose="02020603050405020304" pitchFamily="18" charset="0"/>
              </a:rPr>
              <a:t>preply</a:t>
            </a:r>
            <a:r>
              <a:rPr lang="vi-VN" b="1" dirty="0">
                <a:solidFill>
                  <a:srgbClr val="FF0000"/>
                </a:solidFill>
                <a:effectLst/>
                <a:latin typeface="Times New Roman" panose="02020603050405020304" pitchFamily="18" charset="0"/>
                <a:ea typeface="Times New Roman" panose="02020603050405020304" pitchFamily="18" charset="0"/>
              </a:rPr>
              <a:t>.</a:t>
            </a:r>
          </a:p>
          <a:p>
            <a:pPr marL="0" indent="0">
              <a:buNone/>
            </a:pPr>
            <a:r>
              <a:rPr lang="vi-VN" dirty="0"/>
              <a:t>Trang </a:t>
            </a:r>
            <a:r>
              <a:rPr lang="vi-VN" sz="2400" dirty="0" err="1">
                <a:effectLst/>
                <a:latin typeface="Times New Roman" panose="02020603050405020304" pitchFamily="18" charset="0"/>
                <a:ea typeface="Times New Roman" panose="02020603050405020304" pitchFamily="18" charset="0"/>
              </a:rPr>
              <a:t>About</a:t>
            </a:r>
            <a:r>
              <a:rPr lang="vi-VN" sz="2400" dirty="0">
                <a:effectLst/>
                <a:latin typeface="Times New Roman" panose="02020603050405020304" pitchFamily="18" charset="0"/>
                <a:ea typeface="Times New Roman" panose="02020603050405020304" pitchFamily="18" charset="0"/>
              </a:rPr>
              <a:t> </a:t>
            </a:r>
            <a:r>
              <a:rPr lang="vi-VN" dirty="0"/>
              <a:t>:</a:t>
            </a:r>
          </a:p>
        </p:txBody>
      </p:sp>
      <p:pic>
        <p:nvPicPr>
          <p:cNvPr id="5" name="Hình ảnh 4">
            <a:extLst>
              <a:ext uri="{FF2B5EF4-FFF2-40B4-BE49-F238E27FC236}">
                <a16:creationId xmlns:a16="http://schemas.microsoft.com/office/drawing/2014/main" id="{65D40637-15BC-495D-BD98-C352547CA2F5}"/>
              </a:ext>
            </a:extLst>
          </p:cNvPr>
          <p:cNvPicPr>
            <a:picLocks noChangeAspect="1"/>
          </p:cNvPicPr>
          <p:nvPr/>
        </p:nvPicPr>
        <p:blipFill>
          <a:blip r:embed="rId2"/>
          <a:stretch>
            <a:fillRect/>
          </a:stretch>
        </p:blipFill>
        <p:spPr>
          <a:xfrm>
            <a:off x="4123944" y="3023493"/>
            <a:ext cx="6211824" cy="3112431"/>
          </a:xfrm>
          <a:prstGeom prst="rect">
            <a:avLst/>
          </a:prstGeom>
        </p:spPr>
      </p:pic>
    </p:spTree>
    <p:extLst>
      <p:ext uri="{BB962C8B-B14F-4D97-AF65-F5344CB8AC3E}">
        <p14:creationId xmlns:p14="http://schemas.microsoft.com/office/powerpoint/2010/main" val="306450546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a:t>
            </a:r>
            <a:r>
              <a:rPr lang="vi-VN" b="1" dirty="0" err="1">
                <a:solidFill>
                  <a:srgbClr val="FF0000"/>
                </a:solidFill>
                <a:effectLst/>
                <a:latin typeface="Times New Roman" panose="02020603050405020304" pitchFamily="18" charset="0"/>
                <a:ea typeface="Times New Roman" panose="02020603050405020304" pitchFamily="18" charset="0"/>
              </a:rPr>
              <a:t>preply</a:t>
            </a:r>
            <a:r>
              <a:rPr lang="vi-VN" b="1" dirty="0">
                <a:solidFill>
                  <a:srgbClr val="FF0000"/>
                </a:solidFill>
                <a:effectLst/>
                <a:latin typeface="Times New Roman" panose="02020603050405020304" pitchFamily="18" charset="0"/>
                <a:ea typeface="Times New Roman" panose="02020603050405020304" pitchFamily="18" charset="0"/>
              </a:rPr>
              <a:t>.</a:t>
            </a:r>
          </a:p>
          <a:p>
            <a:pPr marL="0" indent="0">
              <a:buNone/>
            </a:pPr>
            <a:r>
              <a:rPr lang="vi-VN" dirty="0"/>
              <a:t>Trang </a:t>
            </a:r>
            <a:r>
              <a:rPr lang="vi-VN" sz="2400" dirty="0" err="1">
                <a:effectLst/>
                <a:latin typeface="Times New Roman" panose="02020603050405020304" pitchFamily="18" charset="0"/>
                <a:ea typeface="Times New Roman" panose="02020603050405020304" pitchFamily="18" charset="0"/>
              </a:rPr>
              <a:t>Video</a:t>
            </a:r>
            <a:r>
              <a:rPr lang="vi-VN" sz="2400" dirty="0">
                <a:effectLst/>
                <a:latin typeface="Times New Roman" panose="02020603050405020304" pitchFamily="18" charset="0"/>
                <a:ea typeface="Times New Roman" panose="02020603050405020304" pitchFamily="18" charset="0"/>
              </a:rPr>
              <a:t> </a:t>
            </a:r>
            <a:r>
              <a:rPr lang="vi-VN" dirty="0"/>
              <a:t>:</a:t>
            </a:r>
          </a:p>
        </p:txBody>
      </p:sp>
      <p:pic>
        <p:nvPicPr>
          <p:cNvPr id="6" name="Hình ảnh 5">
            <a:extLst>
              <a:ext uri="{FF2B5EF4-FFF2-40B4-BE49-F238E27FC236}">
                <a16:creationId xmlns:a16="http://schemas.microsoft.com/office/drawing/2014/main" id="{F71D138E-DD67-C5F2-686B-E71ABFBFA193}"/>
              </a:ext>
            </a:extLst>
          </p:cNvPr>
          <p:cNvPicPr>
            <a:picLocks noChangeAspect="1"/>
          </p:cNvPicPr>
          <p:nvPr/>
        </p:nvPicPr>
        <p:blipFill>
          <a:blip r:embed="rId2"/>
          <a:stretch>
            <a:fillRect/>
          </a:stretch>
        </p:blipFill>
        <p:spPr>
          <a:xfrm>
            <a:off x="4297680" y="2959684"/>
            <a:ext cx="6193536" cy="3091901"/>
          </a:xfrm>
          <a:prstGeom prst="rect">
            <a:avLst/>
          </a:prstGeom>
        </p:spPr>
      </p:pic>
    </p:spTree>
    <p:extLst>
      <p:ext uri="{BB962C8B-B14F-4D97-AF65-F5344CB8AC3E}">
        <p14:creationId xmlns:p14="http://schemas.microsoft.com/office/powerpoint/2010/main" val="4090335895"/>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a:t>
            </a:r>
            <a:r>
              <a:rPr lang="vi-VN" b="1" dirty="0" err="1">
                <a:solidFill>
                  <a:srgbClr val="FF0000"/>
                </a:solidFill>
                <a:effectLst/>
                <a:latin typeface="Times New Roman" panose="02020603050405020304" pitchFamily="18" charset="0"/>
                <a:ea typeface="Times New Roman" panose="02020603050405020304" pitchFamily="18" charset="0"/>
              </a:rPr>
              <a:t>preply</a:t>
            </a:r>
            <a:r>
              <a:rPr lang="vi-VN" b="1" dirty="0">
                <a:solidFill>
                  <a:srgbClr val="FF0000"/>
                </a:solidFill>
                <a:effectLst/>
                <a:latin typeface="Times New Roman" panose="02020603050405020304" pitchFamily="18" charset="0"/>
                <a:ea typeface="Times New Roman" panose="02020603050405020304" pitchFamily="18" charset="0"/>
              </a:rPr>
              <a:t>.</a:t>
            </a:r>
          </a:p>
          <a:p>
            <a:pPr marL="0" indent="0">
              <a:buNone/>
            </a:pPr>
            <a:r>
              <a:rPr lang="vi-VN" dirty="0"/>
              <a:t>Trang </a:t>
            </a:r>
            <a:r>
              <a:rPr lang="vi-VN" sz="2400" dirty="0" err="1">
                <a:effectLst/>
                <a:latin typeface="Times New Roman" panose="02020603050405020304" pitchFamily="18" charset="0"/>
                <a:ea typeface="Times New Roman" panose="02020603050405020304" pitchFamily="18" charset="0"/>
              </a:rPr>
              <a:t>Service</a:t>
            </a:r>
            <a:r>
              <a:rPr lang="vi-VN" sz="2400" dirty="0">
                <a:effectLst/>
                <a:latin typeface="Times New Roman" panose="02020603050405020304" pitchFamily="18" charset="0"/>
                <a:ea typeface="Times New Roman" panose="02020603050405020304" pitchFamily="18" charset="0"/>
              </a:rPr>
              <a:t> </a:t>
            </a:r>
            <a:r>
              <a:rPr lang="vi-VN" dirty="0"/>
              <a:t>:</a:t>
            </a:r>
          </a:p>
        </p:txBody>
      </p:sp>
      <p:pic>
        <p:nvPicPr>
          <p:cNvPr id="8" name="Hình ảnh 7">
            <a:extLst>
              <a:ext uri="{FF2B5EF4-FFF2-40B4-BE49-F238E27FC236}">
                <a16:creationId xmlns:a16="http://schemas.microsoft.com/office/drawing/2014/main" id="{A107AC7E-867B-E64A-1D10-F2962F654A37}"/>
              </a:ext>
            </a:extLst>
          </p:cNvPr>
          <p:cNvPicPr>
            <a:picLocks noChangeAspect="1"/>
          </p:cNvPicPr>
          <p:nvPr/>
        </p:nvPicPr>
        <p:blipFill>
          <a:blip r:embed="rId2"/>
          <a:stretch>
            <a:fillRect/>
          </a:stretch>
        </p:blipFill>
        <p:spPr>
          <a:xfrm>
            <a:off x="4369464" y="2982966"/>
            <a:ext cx="6536977" cy="3256516"/>
          </a:xfrm>
          <a:prstGeom prst="rect">
            <a:avLst/>
          </a:prstGeom>
        </p:spPr>
      </p:pic>
    </p:spTree>
    <p:extLst>
      <p:ext uri="{BB962C8B-B14F-4D97-AF65-F5344CB8AC3E}">
        <p14:creationId xmlns:p14="http://schemas.microsoft.com/office/powerpoint/2010/main" val="324851085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a:t>
            </a:r>
            <a:r>
              <a:rPr lang="vi-VN" b="1" dirty="0" err="1">
                <a:solidFill>
                  <a:srgbClr val="FF0000"/>
                </a:solidFill>
                <a:effectLst/>
                <a:latin typeface="Times New Roman" panose="02020603050405020304" pitchFamily="18" charset="0"/>
                <a:ea typeface="Times New Roman" panose="02020603050405020304" pitchFamily="18" charset="0"/>
              </a:rPr>
              <a:t>preply</a:t>
            </a:r>
            <a:r>
              <a:rPr lang="vi-VN" b="1" dirty="0">
                <a:solidFill>
                  <a:srgbClr val="FF0000"/>
                </a:solidFill>
                <a:effectLst/>
                <a:latin typeface="Times New Roman" panose="02020603050405020304" pitchFamily="18" charset="0"/>
                <a:ea typeface="Times New Roman" panose="02020603050405020304" pitchFamily="18" charset="0"/>
              </a:rPr>
              <a:t>.</a:t>
            </a:r>
          </a:p>
          <a:p>
            <a:pPr marL="0" indent="0">
              <a:buNone/>
            </a:pPr>
            <a:r>
              <a:rPr lang="vi-VN" dirty="0"/>
              <a:t>Trang </a:t>
            </a:r>
            <a:r>
              <a:rPr lang="vi-VN" sz="2400" dirty="0">
                <a:effectLst/>
                <a:latin typeface="Times New Roman" panose="02020603050405020304" pitchFamily="18" charset="0"/>
                <a:ea typeface="Times New Roman" panose="02020603050405020304" pitchFamily="18" charset="0"/>
              </a:rPr>
              <a:t>Works </a:t>
            </a:r>
            <a:r>
              <a:rPr lang="vi-VN" dirty="0"/>
              <a:t>:</a:t>
            </a:r>
          </a:p>
        </p:txBody>
      </p:sp>
      <p:pic>
        <p:nvPicPr>
          <p:cNvPr id="5" name="Hình ảnh 4">
            <a:extLst>
              <a:ext uri="{FF2B5EF4-FFF2-40B4-BE49-F238E27FC236}">
                <a16:creationId xmlns:a16="http://schemas.microsoft.com/office/drawing/2014/main" id="{5BB98B1F-BC74-A214-C62F-74EE0ED972CF}"/>
              </a:ext>
            </a:extLst>
          </p:cNvPr>
          <p:cNvPicPr>
            <a:picLocks noChangeAspect="1"/>
          </p:cNvPicPr>
          <p:nvPr/>
        </p:nvPicPr>
        <p:blipFill>
          <a:blip r:embed="rId2"/>
          <a:stretch>
            <a:fillRect/>
          </a:stretch>
        </p:blipFill>
        <p:spPr>
          <a:xfrm>
            <a:off x="4242816" y="2912840"/>
            <a:ext cx="6443614" cy="3231928"/>
          </a:xfrm>
          <a:prstGeom prst="rect">
            <a:avLst/>
          </a:prstGeom>
        </p:spPr>
      </p:pic>
    </p:spTree>
    <p:extLst>
      <p:ext uri="{BB962C8B-B14F-4D97-AF65-F5344CB8AC3E}">
        <p14:creationId xmlns:p14="http://schemas.microsoft.com/office/powerpoint/2010/main" val="95927900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a:t>
            </a:r>
            <a:r>
              <a:rPr lang="vi-VN" b="1" dirty="0" err="1">
                <a:solidFill>
                  <a:srgbClr val="FF0000"/>
                </a:solidFill>
                <a:effectLst/>
                <a:latin typeface="Times New Roman" panose="02020603050405020304" pitchFamily="18" charset="0"/>
                <a:ea typeface="Times New Roman" panose="02020603050405020304" pitchFamily="18" charset="0"/>
              </a:rPr>
              <a:t>preply</a:t>
            </a:r>
            <a:r>
              <a:rPr lang="vi-VN" b="1" dirty="0">
                <a:solidFill>
                  <a:srgbClr val="FF0000"/>
                </a:solidFill>
                <a:effectLst/>
                <a:latin typeface="Times New Roman" panose="02020603050405020304" pitchFamily="18" charset="0"/>
                <a:ea typeface="Times New Roman" panose="02020603050405020304" pitchFamily="18" charset="0"/>
              </a:rPr>
              <a:t>.</a:t>
            </a:r>
          </a:p>
          <a:p>
            <a:pPr marL="0" indent="0">
              <a:buNone/>
            </a:pPr>
            <a:r>
              <a:rPr lang="vi-VN" dirty="0"/>
              <a:t>Trang </a:t>
            </a:r>
            <a:r>
              <a:rPr lang="vi-VN" sz="2400" dirty="0" err="1">
                <a:effectLst/>
                <a:latin typeface="Times New Roman" panose="02020603050405020304" pitchFamily="18" charset="0"/>
                <a:ea typeface="Times New Roman" panose="02020603050405020304" pitchFamily="18" charset="0"/>
              </a:rPr>
              <a:t>Testimonials</a:t>
            </a:r>
            <a:r>
              <a:rPr lang="vi-VN" sz="2400" dirty="0">
                <a:effectLst/>
                <a:latin typeface="Times New Roman" panose="02020603050405020304" pitchFamily="18" charset="0"/>
                <a:ea typeface="Times New Roman" panose="02020603050405020304" pitchFamily="18" charset="0"/>
              </a:rPr>
              <a:t> </a:t>
            </a:r>
            <a:r>
              <a:rPr lang="vi-VN" dirty="0"/>
              <a:t>:</a:t>
            </a:r>
          </a:p>
        </p:txBody>
      </p:sp>
      <p:pic>
        <p:nvPicPr>
          <p:cNvPr id="6" name="Hình ảnh 5">
            <a:extLst>
              <a:ext uri="{FF2B5EF4-FFF2-40B4-BE49-F238E27FC236}">
                <a16:creationId xmlns:a16="http://schemas.microsoft.com/office/drawing/2014/main" id="{7B4E6945-BD78-69F9-BB7A-081932238FB0}"/>
              </a:ext>
            </a:extLst>
          </p:cNvPr>
          <p:cNvPicPr>
            <a:picLocks noChangeAspect="1"/>
          </p:cNvPicPr>
          <p:nvPr/>
        </p:nvPicPr>
        <p:blipFill>
          <a:blip r:embed="rId2"/>
          <a:stretch>
            <a:fillRect/>
          </a:stretch>
        </p:blipFill>
        <p:spPr>
          <a:xfrm>
            <a:off x="4361688" y="3091220"/>
            <a:ext cx="6322952" cy="3148262"/>
          </a:xfrm>
          <a:prstGeom prst="rect">
            <a:avLst/>
          </a:prstGeom>
        </p:spPr>
      </p:pic>
    </p:spTree>
    <p:extLst>
      <p:ext uri="{BB962C8B-B14F-4D97-AF65-F5344CB8AC3E}">
        <p14:creationId xmlns:p14="http://schemas.microsoft.com/office/powerpoint/2010/main" val="160744977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a:t>
            </a:r>
            <a:r>
              <a:rPr lang="vi-VN" b="1" dirty="0" err="1">
                <a:solidFill>
                  <a:srgbClr val="FF0000"/>
                </a:solidFill>
                <a:effectLst/>
                <a:latin typeface="Times New Roman" panose="02020603050405020304" pitchFamily="18" charset="0"/>
                <a:ea typeface="Times New Roman" panose="02020603050405020304" pitchFamily="18" charset="0"/>
              </a:rPr>
              <a:t>preply</a:t>
            </a:r>
            <a:r>
              <a:rPr lang="vi-VN" b="1" dirty="0">
                <a:solidFill>
                  <a:srgbClr val="FF0000"/>
                </a:solidFill>
                <a:effectLst/>
                <a:latin typeface="Times New Roman" panose="02020603050405020304" pitchFamily="18" charset="0"/>
                <a:ea typeface="Times New Roman" panose="02020603050405020304" pitchFamily="18" charset="0"/>
              </a:rPr>
              <a:t>.</a:t>
            </a:r>
          </a:p>
          <a:p>
            <a:pPr marL="0" indent="0">
              <a:buNone/>
            </a:pPr>
            <a:r>
              <a:rPr lang="vi-VN" dirty="0"/>
              <a:t>Trang </a:t>
            </a:r>
            <a:r>
              <a:rPr lang="vi-VN" sz="2400" dirty="0" err="1">
                <a:effectLst/>
                <a:latin typeface="Times New Roman" panose="02020603050405020304" pitchFamily="18" charset="0"/>
                <a:ea typeface="Times New Roman" panose="02020603050405020304" pitchFamily="18" charset="0"/>
              </a:rPr>
              <a:t>Contact</a:t>
            </a:r>
            <a:r>
              <a:rPr lang="vi-VN" sz="2400" dirty="0">
                <a:effectLst/>
                <a:latin typeface="Times New Roman" panose="02020603050405020304" pitchFamily="18" charset="0"/>
                <a:ea typeface="Times New Roman" panose="02020603050405020304" pitchFamily="18" charset="0"/>
              </a:rPr>
              <a:t> </a:t>
            </a:r>
            <a:r>
              <a:rPr lang="vi-VN" dirty="0"/>
              <a:t>:</a:t>
            </a:r>
          </a:p>
        </p:txBody>
      </p:sp>
      <p:pic>
        <p:nvPicPr>
          <p:cNvPr id="5" name="Hình ảnh 4">
            <a:extLst>
              <a:ext uri="{FF2B5EF4-FFF2-40B4-BE49-F238E27FC236}">
                <a16:creationId xmlns:a16="http://schemas.microsoft.com/office/drawing/2014/main" id="{37811C0B-53B0-2282-ECE1-27D5D183F7C5}"/>
              </a:ext>
            </a:extLst>
          </p:cNvPr>
          <p:cNvPicPr>
            <a:picLocks noChangeAspect="1"/>
          </p:cNvPicPr>
          <p:nvPr/>
        </p:nvPicPr>
        <p:blipFill>
          <a:blip r:embed="rId2"/>
          <a:stretch>
            <a:fillRect/>
          </a:stretch>
        </p:blipFill>
        <p:spPr>
          <a:xfrm>
            <a:off x="4096512" y="2936785"/>
            <a:ext cx="6239256" cy="3117993"/>
          </a:xfrm>
          <a:prstGeom prst="rect">
            <a:avLst/>
          </a:prstGeom>
        </p:spPr>
      </p:pic>
    </p:spTree>
    <p:extLst>
      <p:ext uri="{BB962C8B-B14F-4D97-AF65-F5344CB8AC3E}">
        <p14:creationId xmlns:p14="http://schemas.microsoft.com/office/powerpoint/2010/main" val="375043058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a:t>
            </a:r>
            <a:r>
              <a:rPr lang="vi-VN" b="1" dirty="0" err="1">
                <a:solidFill>
                  <a:srgbClr val="FF0000"/>
                </a:solidFill>
                <a:effectLst/>
                <a:latin typeface="Times New Roman" panose="02020603050405020304" pitchFamily="18" charset="0"/>
                <a:ea typeface="Times New Roman" panose="02020603050405020304" pitchFamily="18" charset="0"/>
              </a:rPr>
              <a:t>preply</a:t>
            </a:r>
            <a:r>
              <a:rPr lang="vi-VN" b="1" dirty="0">
                <a:solidFill>
                  <a:srgbClr val="FF0000"/>
                </a:solidFill>
                <a:effectLst/>
                <a:latin typeface="Times New Roman" panose="02020603050405020304" pitchFamily="18" charset="0"/>
                <a:ea typeface="Times New Roman" panose="02020603050405020304" pitchFamily="18" charset="0"/>
              </a:rPr>
              <a:t>.</a:t>
            </a:r>
          </a:p>
          <a:p>
            <a:pPr marL="0" indent="0">
              <a:buNone/>
            </a:pPr>
            <a:r>
              <a:rPr lang="vi-VN" dirty="0"/>
              <a:t>Trang </a:t>
            </a:r>
            <a:r>
              <a:rPr lang="vi-VN" dirty="0" err="1"/>
              <a:t>Admin</a:t>
            </a:r>
            <a:r>
              <a:rPr lang="vi-VN" sz="2400" dirty="0">
                <a:effectLst/>
                <a:latin typeface="Times New Roman" panose="02020603050405020304" pitchFamily="18" charset="0"/>
                <a:ea typeface="Times New Roman" panose="02020603050405020304" pitchFamily="18" charset="0"/>
              </a:rPr>
              <a:t> </a:t>
            </a:r>
            <a:r>
              <a:rPr lang="vi-VN" dirty="0"/>
              <a:t>:</a:t>
            </a:r>
          </a:p>
        </p:txBody>
      </p:sp>
      <p:pic>
        <p:nvPicPr>
          <p:cNvPr id="6" name="Hình ảnh 5">
            <a:extLst>
              <a:ext uri="{FF2B5EF4-FFF2-40B4-BE49-F238E27FC236}">
                <a16:creationId xmlns:a16="http://schemas.microsoft.com/office/drawing/2014/main" id="{3A1201BB-B38B-E748-2B11-C599CFB4D844}"/>
              </a:ext>
            </a:extLst>
          </p:cNvPr>
          <p:cNvPicPr>
            <a:picLocks noChangeAspect="1"/>
          </p:cNvPicPr>
          <p:nvPr/>
        </p:nvPicPr>
        <p:blipFill>
          <a:blip r:embed="rId2"/>
          <a:stretch>
            <a:fillRect/>
          </a:stretch>
        </p:blipFill>
        <p:spPr>
          <a:xfrm>
            <a:off x="4184904" y="2899422"/>
            <a:ext cx="6096000" cy="3086787"/>
          </a:xfrm>
          <a:prstGeom prst="rect">
            <a:avLst/>
          </a:prstGeom>
        </p:spPr>
      </p:pic>
    </p:spTree>
    <p:extLst>
      <p:ext uri="{BB962C8B-B14F-4D97-AF65-F5344CB8AC3E}">
        <p14:creationId xmlns:p14="http://schemas.microsoft.com/office/powerpoint/2010/main" val="22842337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startAt="2"/>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giao diện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mẫu Toàn Thịnh Phát </a:t>
            </a:r>
          </a:p>
          <a:p>
            <a:pPr marL="0" indent="0">
              <a:buNone/>
            </a:pPr>
            <a:endParaRPr lang="vi-VN" dirty="0"/>
          </a:p>
        </p:txBody>
      </p:sp>
      <p:sp>
        <p:nvSpPr>
          <p:cNvPr id="4" name="Hộp Văn bản 3">
            <a:extLst>
              <a:ext uri="{FF2B5EF4-FFF2-40B4-BE49-F238E27FC236}">
                <a16:creationId xmlns:a16="http://schemas.microsoft.com/office/drawing/2014/main" id="{5C5CC5E8-51AD-75D1-07AF-5C9A9EC57F80}"/>
              </a:ext>
            </a:extLst>
          </p:cNvPr>
          <p:cNvSpPr txBox="1"/>
          <p:nvPr/>
        </p:nvSpPr>
        <p:spPr>
          <a:xfrm>
            <a:off x="1682496" y="2776081"/>
            <a:ext cx="3776472" cy="2031325"/>
          </a:xfrm>
          <a:prstGeom prst="rect">
            <a:avLst/>
          </a:prstGeom>
          <a:noFill/>
        </p:spPr>
        <p:txBody>
          <a:bodyPr wrap="square" rtlCol="0">
            <a:spAutoFit/>
          </a:bodyPr>
          <a:lstStyle/>
          <a:p>
            <a:r>
              <a:rPr lang="vi-VN" sz="1800" kern="0" dirty="0">
                <a:effectLst/>
                <a:latin typeface="Times New Roman" panose="02020603050405020304" pitchFamily="18" charset="0"/>
                <a:ea typeface="Times New Roman" panose="02020603050405020304" pitchFamily="18" charset="0"/>
              </a:rPr>
              <a:t>	Trang </a:t>
            </a:r>
            <a:r>
              <a:rPr lang="vi-VN" sz="1800" kern="0" dirty="0" err="1">
                <a:effectLst/>
                <a:latin typeface="Times New Roman" panose="02020603050405020304" pitchFamily="18" charset="0"/>
                <a:ea typeface="Times New Roman" panose="02020603050405020304" pitchFamily="18" charset="0"/>
              </a:rPr>
              <a:t>web</a:t>
            </a:r>
            <a:r>
              <a:rPr lang="vi-VN" sz="1800" kern="0" dirty="0">
                <a:effectLst/>
                <a:latin typeface="Times New Roman" panose="02020603050405020304" pitchFamily="18" charset="0"/>
                <a:ea typeface="Times New Roman" panose="02020603050405020304" pitchFamily="18" charset="0"/>
              </a:rPr>
              <a:t> mẫu toàn thịnh phát là 1 mẫu giao diện của công ty với mục đích giúp khách hàng lựa chọn giao diện cho trang </a:t>
            </a:r>
            <a:r>
              <a:rPr lang="vi-VN" sz="1800" kern="0" dirty="0" err="1">
                <a:effectLst/>
                <a:latin typeface="Times New Roman" panose="02020603050405020304" pitchFamily="18" charset="0"/>
                <a:ea typeface="Times New Roman" panose="02020603050405020304" pitchFamily="18" charset="0"/>
              </a:rPr>
              <a:t>web</a:t>
            </a:r>
            <a:r>
              <a:rPr lang="vi-VN" sz="1800" kern="0" dirty="0">
                <a:effectLst/>
                <a:latin typeface="Times New Roman" panose="02020603050405020304" pitchFamily="18" charset="0"/>
                <a:ea typeface="Times New Roman" panose="02020603050405020304" pitchFamily="18" charset="0"/>
              </a:rPr>
              <a:t> của mình. Trang </a:t>
            </a:r>
            <a:r>
              <a:rPr lang="vi-VN" sz="1800" kern="0" dirty="0" err="1">
                <a:effectLst/>
                <a:latin typeface="Times New Roman" panose="02020603050405020304" pitchFamily="18" charset="0"/>
                <a:ea typeface="Times New Roman" panose="02020603050405020304" pitchFamily="18" charset="0"/>
              </a:rPr>
              <a:t>web</a:t>
            </a:r>
            <a:r>
              <a:rPr lang="vi-VN" sz="1800" kern="0" dirty="0">
                <a:effectLst/>
                <a:latin typeface="Times New Roman" panose="02020603050405020304" pitchFamily="18" charset="0"/>
                <a:ea typeface="Times New Roman" panose="02020603050405020304" pitchFamily="18" charset="0"/>
              </a:rPr>
              <a:t> mẫu toàn thịnh phát được phát họa là 1 giao diện giúp người bán trưng bày các sản phẩm của mình.</a:t>
            </a:r>
            <a:endParaRPr lang="vi-VN" dirty="0"/>
          </a:p>
        </p:txBody>
      </p:sp>
      <p:pic>
        <p:nvPicPr>
          <p:cNvPr id="5" name="Hình ảnh 4">
            <a:extLst>
              <a:ext uri="{FF2B5EF4-FFF2-40B4-BE49-F238E27FC236}">
                <a16:creationId xmlns:a16="http://schemas.microsoft.com/office/drawing/2014/main" id="{57EFF4DB-3B70-70CE-F9A5-2584B3205F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4411" y="2842641"/>
            <a:ext cx="4042195" cy="2735199"/>
          </a:xfrm>
          <a:prstGeom prst="rect">
            <a:avLst/>
          </a:prstGeom>
        </p:spPr>
      </p:pic>
    </p:spTree>
    <p:extLst>
      <p:ext uri="{BB962C8B-B14F-4D97-AF65-F5344CB8AC3E}">
        <p14:creationId xmlns:p14="http://schemas.microsoft.com/office/powerpoint/2010/main" val="9718895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iii</a:t>
            </a:r>
            <a:r>
              <a:rPr lang="vi-VN" sz="3600" dirty="0">
                <a:solidFill>
                  <a:srgbClr val="FF0000"/>
                </a:solidFill>
              </a:rPr>
              <a:t>. Thuận lợi – Khó khăn</a:t>
            </a:r>
            <a:br>
              <a:rPr lang="vi-VN" sz="3600" dirty="0"/>
            </a:b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normAutofit/>
          </a:bodyPr>
          <a:lstStyle/>
          <a:p>
            <a:pPr marL="0" indent="0">
              <a:buNone/>
            </a:pPr>
            <a:r>
              <a:rPr lang="vi-VN" sz="2800" b="1" i="1" u="sng" dirty="0">
                <a:solidFill>
                  <a:srgbClr val="FF0000"/>
                </a:solidFill>
              </a:rPr>
              <a:t>Thuận lợi: </a:t>
            </a:r>
          </a:p>
        </p:txBody>
      </p:sp>
      <p:pic>
        <p:nvPicPr>
          <p:cNvPr id="2050" name="Picture 2" descr="tiêu chí đánh giá nhân viên">
            <a:extLst>
              <a:ext uri="{FF2B5EF4-FFF2-40B4-BE49-F238E27FC236}">
                <a16:creationId xmlns:a16="http://schemas.microsoft.com/office/drawing/2014/main" id="{917582D8-DA3C-09A3-4421-CA4252BE26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07579" y="2889504"/>
            <a:ext cx="3951732" cy="2634488"/>
          </a:xfrm>
          <a:prstGeom prst="rect">
            <a:avLst/>
          </a:prstGeom>
          <a:noFill/>
          <a:extLst>
            <a:ext uri="{909E8E84-426E-40DD-AFC4-6F175D3DCCD1}">
              <a14:hiddenFill xmlns:a14="http://schemas.microsoft.com/office/drawing/2010/main">
                <a:solidFill>
                  <a:srgbClr val="FFFFFF"/>
                </a:solidFill>
              </a14:hiddenFill>
            </a:ext>
          </a:extLst>
        </p:spPr>
      </p:pic>
      <p:sp>
        <p:nvSpPr>
          <p:cNvPr id="6" name="Hộp Văn bản 5">
            <a:extLst>
              <a:ext uri="{FF2B5EF4-FFF2-40B4-BE49-F238E27FC236}">
                <a16:creationId xmlns:a16="http://schemas.microsoft.com/office/drawing/2014/main" id="{844C4EAE-FAF3-CB42-F1EA-C6CD2714AFDE}"/>
              </a:ext>
            </a:extLst>
          </p:cNvPr>
          <p:cNvSpPr txBox="1"/>
          <p:nvPr/>
        </p:nvSpPr>
        <p:spPr>
          <a:xfrm>
            <a:off x="1353311" y="2889504"/>
            <a:ext cx="5641849" cy="1631216"/>
          </a:xfrm>
          <a:prstGeom prst="rect">
            <a:avLst/>
          </a:prstGeom>
          <a:noFill/>
        </p:spPr>
        <p:txBody>
          <a:bodyPr wrap="square" rtlCol="0">
            <a:spAutoFit/>
          </a:bodyPr>
          <a:lstStyle/>
          <a:p>
            <a:pPr marL="285750" lvl="0" indent="-285750">
              <a:buFont typeface="Arial" panose="020B0604020202020204" pitchFamily="34" charset="0"/>
              <a:buChar char="•"/>
            </a:pPr>
            <a:r>
              <a:rPr lang="vi-VN" sz="2000" dirty="0">
                <a:effectLst/>
                <a:latin typeface="Times New Roman" panose="02020603050405020304" pitchFamily="18" charset="0"/>
                <a:ea typeface="Times New Roman" panose="02020603050405020304" pitchFamily="18" charset="0"/>
              </a:rPr>
              <a:t>Các anh trong công ty luôn hòa đồng và luôn giúp đỡ khi em gặp khó khăn</a:t>
            </a:r>
          </a:p>
          <a:p>
            <a:pPr marL="285750" lvl="0" indent="-285750">
              <a:buFont typeface="Arial" panose="020B0604020202020204" pitchFamily="34" charset="0"/>
              <a:buChar char="•"/>
            </a:pPr>
            <a:r>
              <a:rPr lang="vi-VN" sz="2000" dirty="0">
                <a:effectLst/>
                <a:latin typeface="Times New Roman" panose="02020603050405020304" pitchFamily="18" charset="0"/>
                <a:ea typeface="Times New Roman" panose="02020603050405020304" pitchFamily="18" charset="0"/>
              </a:rPr>
              <a:t>Vị trí nơi em sống khá gần với công ty.</a:t>
            </a:r>
          </a:p>
          <a:p>
            <a:pPr marL="285750" indent="-285750">
              <a:buFont typeface="Arial" panose="020B0604020202020204" pitchFamily="34" charset="0"/>
              <a:buChar char="•"/>
            </a:pPr>
            <a:r>
              <a:rPr lang="vi-VN" sz="2000" kern="0" dirty="0">
                <a:effectLst/>
                <a:latin typeface="Times New Roman" panose="02020603050405020304" pitchFamily="18" charset="0"/>
                <a:ea typeface="Times New Roman" panose="02020603050405020304" pitchFamily="18" charset="0"/>
              </a:rPr>
              <a:t>Thời gian làm việc thì khá giống với thời gian học ở trường nên việc thích nghi cũng nhanh hơn.</a:t>
            </a:r>
            <a:endParaRPr lang="vi-VN" sz="2000" dirty="0"/>
          </a:p>
        </p:txBody>
      </p:sp>
    </p:spTree>
    <p:extLst>
      <p:ext uri="{BB962C8B-B14F-4D97-AF65-F5344CB8AC3E}">
        <p14:creationId xmlns:p14="http://schemas.microsoft.com/office/powerpoint/2010/main" val="3232201572"/>
      </p:ext>
    </p:extLst>
  </p:cSld>
  <p:clrMapOvr>
    <a:masterClrMapping/>
  </p:clrMapOvr>
  <p:transition spd="slow">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iii</a:t>
            </a:r>
            <a:r>
              <a:rPr lang="vi-VN" sz="3600" dirty="0">
                <a:solidFill>
                  <a:srgbClr val="FF0000"/>
                </a:solidFill>
              </a:rPr>
              <a:t>. Thuận lợi – Khó khăn</a:t>
            </a:r>
            <a:br>
              <a:rPr lang="vi-VN" sz="3600" dirty="0"/>
            </a:b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normAutofit/>
          </a:bodyPr>
          <a:lstStyle/>
          <a:p>
            <a:pPr marL="0" indent="0">
              <a:buNone/>
            </a:pPr>
            <a:r>
              <a:rPr lang="vi-VN" sz="2800" b="1" i="1" u="sng" dirty="0">
                <a:solidFill>
                  <a:srgbClr val="FF0000"/>
                </a:solidFill>
              </a:rPr>
              <a:t>Khó khăn:</a:t>
            </a:r>
          </a:p>
        </p:txBody>
      </p:sp>
      <p:sp>
        <p:nvSpPr>
          <p:cNvPr id="6" name="Hộp Văn bản 5">
            <a:extLst>
              <a:ext uri="{FF2B5EF4-FFF2-40B4-BE49-F238E27FC236}">
                <a16:creationId xmlns:a16="http://schemas.microsoft.com/office/drawing/2014/main" id="{844C4EAE-FAF3-CB42-F1EA-C6CD2714AFDE}"/>
              </a:ext>
            </a:extLst>
          </p:cNvPr>
          <p:cNvSpPr txBox="1"/>
          <p:nvPr/>
        </p:nvSpPr>
        <p:spPr>
          <a:xfrm>
            <a:off x="1353311" y="2889504"/>
            <a:ext cx="5641849" cy="1200329"/>
          </a:xfrm>
          <a:prstGeom prst="rect">
            <a:avLst/>
          </a:prstGeom>
          <a:noFill/>
        </p:spPr>
        <p:txBody>
          <a:bodyPr wrap="square" rtlCol="0">
            <a:spAutoFit/>
          </a:bodyPr>
          <a:lstStyle/>
          <a:p>
            <a:pPr marL="342900" lvl="0" indent="-342900">
              <a:buFont typeface="Symbol" panose="05050102010706020507" pitchFamily="18" charset="2"/>
              <a:buChar char=""/>
            </a:pPr>
            <a:r>
              <a:rPr lang="vi-VN" sz="1800" dirty="0">
                <a:effectLst/>
                <a:latin typeface="Times New Roman" panose="02020603050405020304" pitchFamily="18" charset="0"/>
                <a:ea typeface="Times New Roman" panose="02020603050405020304" pitchFamily="18" charset="0"/>
              </a:rPr>
              <a:t>Thích nghi với môi trường làm việc</a:t>
            </a:r>
          </a:p>
          <a:p>
            <a:pPr marL="342900" lvl="0" indent="-342900">
              <a:buFont typeface="Symbol" panose="05050102010706020507" pitchFamily="18" charset="2"/>
              <a:buChar char=""/>
            </a:pPr>
            <a:r>
              <a:rPr lang="vi-VN" sz="1800" dirty="0">
                <a:effectLst/>
                <a:latin typeface="Times New Roman" panose="02020603050405020304" pitchFamily="18" charset="0"/>
                <a:ea typeface="Times New Roman" panose="02020603050405020304" pitchFamily="18" charset="0"/>
              </a:rPr>
              <a:t>Luôn lo lắng khi mình làm không tốt</a:t>
            </a:r>
          </a:p>
          <a:p>
            <a:pPr marL="342900" lvl="0" indent="-342900">
              <a:buFont typeface="Symbol" panose="05050102010706020507" pitchFamily="18" charset="2"/>
              <a:buChar char=""/>
            </a:pPr>
            <a:r>
              <a:rPr lang="vi-VN" sz="1800" dirty="0">
                <a:effectLst/>
                <a:latin typeface="Times New Roman" panose="02020603050405020304" pitchFamily="18" charset="0"/>
                <a:ea typeface="Times New Roman" panose="02020603050405020304" pitchFamily="18" charset="0"/>
              </a:rPr>
              <a:t>Còn kém khi giao tiếp với các anh trong công ty</a:t>
            </a:r>
          </a:p>
          <a:p>
            <a:pPr marL="342900" lvl="0" indent="-342900">
              <a:buFont typeface="Symbol" panose="05050102010706020507" pitchFamily="18" charset="2"/>
              <a:buChar char=""/>
            </a:pPr>
            <a:r>
              <a:rPr lang="vi-VN" sz="1800" dirty="0">
                <a:effectLst/>
                <a:latin typeface="Times New Roman" panose="02020603050405020304" pitchFamily="18" charset="0"/>
                <a:ea typeface="Times New Roman" panose="02020603050405020304" pitchFamily="18" charset="0"/>
              </a:rPr>
              <a:t>Gặp khó khăn trong việc hiểu </a:t>
            </a:r>
            <a:r>
              <a:rPr lang="vi-VN" sz="1800" dirty="0" err="1">
                <a:effectLst/>
                <a:latin typeface="Times New Roman" panose="02020603050405020304" pitchFamily="18" charset="0"/>
                <a:ea typeface="Times New Roman" panose="02020603050405020304" pitchFamily="18" charset="0"/>
              </a:rPr>
              <a:t>source</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code</a:t>
            </a:r>
            <a:r>
              <a:rPr lang="vi-VN" sz="1800" dirty="0">
                <a:effectLst/>
                <a:latin typeface="Times New Roman" panose="02020603050405020304" pitchFamily="18" charset="0"/>
                <a:ea typeface="Times New Roman" panose="02020603050405020304" pitchFamily="18" charset="0"/>
              </a:rPr>
              <a:t> của công ty</a:t>
            </a:r>
          </a:p>
        </p:txBody>
      </p:sp>
      <p:pic>
        <p:nvPicPr>
          <p:cNvPr id="3074" name="Picture 2" descr="Hình ảnh Phim Hoạt Hình Dấu Hỏi PNG , Dấu Hỏi Hoạt Hình, Tại Sao Phim Hoạt  Hình, Tại Sao Biểu đồ Png PNG miễn phí tải tập tin PSDComment và Vector">
            <a:extLst>
              <a:ext uri="{FF2B5EF4-FFF2-40B4-BE49-F238E27FC236}">
                <a16:creationId xmlns:a16="http://schemas.microsoft.com/office/drawing/2014/main" id="{6C53F7CF-D000-65B9-350C-12344CA176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43088" y="2850821"/>
            <a:ext cx="2478024" cy="24780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6620591"/>
      </p:ext>
    </p:extLst>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81EEEBB-8998-5822-A492-6959E6A011D4}"/>
              </a:ext>
            </a:extLst>
          </p:cNvPr>
          <p:cNvSpPr>
            <a:spLocks noGrp="1"/>
          </p:cNvSpPr>
          <p:nvPr>
            <p:ph type="title"/>
          </p:nvPr>
        </p:nvSpPr>
        <p:spPr/>
        <p:txBody>
          <a:bodyPr/>
          <a:lstStyle/>
          <a:p>
            <a:r>
              <a:rPr lang="vi-VN" dirty="0">
                <a:solidFill>
                  <a:srgbClr val="FF0000"/>
                </a:solidFill>
              </a:rPr>
              <a:t>Nội dung trình bày: </a:t>
            </a:r>
          </a:p>
        </p:txBody>
      </p:sp>
      <p:sp>
        <p:nvSpPr>
          <p:cNvPr id="3" name="Chỗ dành sẵn cho Nội dung 2">
            <a:extLst>
              <a:ext uri="{FF2B5EF4-FFF2-40B4-BE49-F238E27FC236}">
                <a16:creationId xmlns:a16="http://schemas.microsoft.com/office/drawing/2014/main" id="{37C93463-38E6-82C8-079D-3F5D403F20B6}"/>
              </a:ext>
            </a:extLst>
          </p:cNvPr>
          <p:cNvSpPr>
            <a:spLocks noGrp="1"/>
          </p:cNvSpPr>
          <p:nvPr>
            <p:ph idx="1"/>
          </p:nvPr>
        </p:nvSpPr>
        <p:spPr/>
        <p:txBody>
          <a:bodyPr>
            <a:normAutofit/>
          </a:bodyPr>
          <a:lstStyle/>
          <a:p>
            <a:pPr marL="514350" indent="-514350">
              <a:buFont typeface="+mj-lt"/>
              <a:buAutoNum type="romanUcPeriod"/>
            </a:pPr>
            <a:r>
              <a:rPr lang="vi-VN" sz="3200" dirty="0"/>
              <a:t>Giới thiệu sơ lược về công ty </a:t>
            </a:r>
          </a:p>
          <a:p>
            <a:pPr marL="514350" indent="-514350">
              <a:buFont typeface="+mj-lt"/>
              <a:buAutoNum type="romanUcPeriod"/>
            </a:pPr>
            <a:r>
              <a:rPr lang="vi-VN" sz="3200" dirty="0"/>
              <a:t>Các công việc được làm trong quá trình thực tập</a:t>
            </a:r>
          </a:p>
          <a:p>
            <a:pPr marL="514350" indent="-514350">
              <a:buFont typeface="+mj-lt"/>
              <a:buAutoNum type="romanUcPeriod"/>
            </a:pPr>
            <a:r>
              <a:rPr lang="vi-VN" sz="3200" dirty="0"/>
              <a:t>Thuận lợi – Khó khăn</a:t>
            </a:r>
          </a:p>
          <a:p>
            <a:pPr marL="514350" indent="-514350">
              <a:buFont typeface="+mj-lt"/>
              <a:buAutoNum type="romanUcPeriod"/>
            </a:pPr>
            <a:r>
              <a:rPr lang="vi-VN" sz="3200" dirty="0"/>
              <a:t>Bài học rút ra cho bản thân</a:t>
            </a:r>
          </a:p>
          <a:p>
            <a:pPr marL="514350" indent="-514350">
              <a:buFont typeface="+mj-lt"/>
              <a:buAutoNum type="romanUcPeriod"/>
            </a:pPr>
            <a:r>
              <a:rPr lang="vi-VN" sz="3200" dirty="0"/>
              <a:t>Kiến nghị cho nhà trường</a:t>
            </a:r>
          </a:p>
        </p:txBody>
      </p:sp>
    </p:spTree>
    <p:extLst>
      <p:ext uri="{BB962C8B-B14F-4D97-AF65-F5344CB8AC3E}">
        <p14:creationId xmlns:p14="http://schemas.microsoft.com/office/powerpoint/2010/main" val="28299026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a:bodyPr>
          <a:lstStyle/>
          <a:p>
            <a:r>
              <a:rPr lang="vi-VN" sz="3600" dirty="0" err="1">
                <a:solidFill>
                  <a:srgbClr val="FF0000"/>
                </a:solidFill>
              </a:rPr>
              <a:t>iv</a:t>
            </a:r>
            <a:r>
              <a:rPr lang="vi-VN" sz="3600" dirty="0">
                <a:solidFill>
                  <a:srgbClr val="FF0000"/>
                </a:solidFill>
              </a:rPr>
              <a:t>. Bài học rút ra cho bản thân</a:t>
            </a:r>
            <a:endParaRPr lang="vi-VN" dirty="0">
              <a:solidFill>
                <a:srgbClr val="FF0000"/>
              </a:solidFill>
            </a:endParaRPr>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a:xfrm>
            <a:off x="1141413" y="2249487"/>
            <a:ext cx="5506276" cy="3541714"/>
          </a:xfrm>
        </p:spPr>
        <p:txBody>
          <a:bodyPr>
            <a:normAutofit/>
          </a:bodyPr>
          <a:lstStyle/>
          <a:p>
            <a:pPr indent="180340"/>
            <a:r>
              <a:rPr lang="vi-VN" sz="1800" dirty="0">
                <a:effectLst/>
                <a:latin typeface="Times New Roman" panose="02020603050405020304" pitchFamily="18" charset="0"/>
                <a:ea typeface="Times New Roman" panose="02020603050405020304" pitchFamily="18" charset="0"/>
              </a:rPr>
              <a:t>Qua </a:t>
            </a:r>
            <a:r>
              <a:rPr lang="vi-VN" sz="1800" dirty="0" err="1">
                <a:effectLst/>
                <a:latin typeface="Times New Roman" panose="02020603050405020304" pitchFamily="18" charset="0"/>
                <a:ea typeface="Times New Roman" panose="02020603050405020304" pitchFamily="18" charset="0"/>
              </a:rPr>
              <a:t>đợt</a:t>
            </a:r>
            <a:r>
              <a:rPr lang="vi-VN" sz="1800" dirty="0">
                <a:effectLst/>
                <a:latin typeface="Times New Roman" panose="02020603050405020304" pitchFamily="18" charset="0"/>
                <a:ea typeface="Times New Roman" panose="02020603050405020304" pitchFamily="18" charset="0"/>
              </a:rPr>
              <a:t> thực tập kì này em đã rút ra được nhiều bài học cho bản thân, những khuyết điểm của bản thân, các kỹ năng cần rèn luyện và kiến thức mà em còn thiếu và cần luyện nhiều hơn. Biết được cách mà một công ty </a:t>
            </a:r>
            <a:r>
              <a:rPr lang="vi-VN" sz="1800" dirty="0" err="1">
                <a:effectLst/>
                <a:latin typeface="Times New Roman" panose="02020603050405020304" pitchFamily="18" charset="0"/>
                <a:ea typeface="Times New Roman" panose="02020603050405020304" pitchFamily="18" charset="0"/>
              </a:rPr>
              <a:t>web</a:t>
            </a:r>
            <a:r>
              <a:rPr lang="vi-VN" sz="1800" dirty="0">
                <a:effectLst/>
                <a:latin typeface="Times New Roman" panose="02020603050405020304" pitchFamily="18" charset="0"/>
                <a:ea typeface="Times New Roman" panose="02020603050405020304" pitchFamily="18" charset="0"/>
              </a:rPr>
              <a:t> thực hiện một sản phẩm cho khách hàng. </a:t>
            </a:r>
          </a:p>
          <a:p>
            <a:pPr indent="180340"/>
            <a:r>
              <a:rPr lang="vi-VN" sz="1800" dirty="0">
                <a:effectLst/>
                <a:latin typeface="Times New Roman" panose="02020603050405020304" pitchFamily="18" charset="0"/>
                <a:ea typeface="Times New Roman" panose="02020603050405020304" pitchFamily="18" charset="0"/>
              </a:rPr>
              <a:t>Ngoài ra, em còn kết thân và giao tiếp với các anh chị trong công ty. Được các anh chị trong công ty hỗ trợ và giúp đỡ em khi gặp khó khăn. Ngoài ra, các anh chị có cho em những lời khuyên, những khó khăn và kinh nghiệm giải quyết mà các anh chị đã mắc phải.</a:t>
            </a:r>
          </a:p>
          <a:p>
            <a:pPr marL="0" indent="0">
              <a:buNone/>
            </a:pPr>
            <a:endParaRPr lang="vi-VN" sz="2800" b="1" i="1" u="sng" dirty="0">
              <a:solidFill>
                <a:srgbClr val="FF0000"/>
              </a:solidFill>
            </a:endParaRPr>
          </a:p>
        </p:txBody>
      </p:sp>
      <p:pic>
        <p:nvPicPr>
          <p:cNvPr id="4098" name="Picture 2" descr="7 bài học rút ra từ “Unhappy Customers” – TriggerM Automation">
            <a:extLst>
              <a:ext uri="{FF2B5EF4-FFF2-40B4-BE49-F238E27FC236}">
                <a16:creationId xmlns:a16="http://schemas.microsoft.com/office/drawing/2014/main" id="{6C53E8FD-7DED-81E8-2D57-2998A33C1A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9459" y="2508826"/>
            <a:ext cx="4799141" cy="28404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59980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a:bodyPr>
          <a:lstStyle/>
          <a:p>
            <a:r>
              <a:rPr lang="vi-VN" sz="3600" dirty="0">
                <a:solidFill>
                  <a:srgbClr val="FF0000"/>
                </a:solidFill>
              </a:rPr>
              <a:t>v. Kiến nghị cho nhà trường</a:t>
            </a:r>
            <a:endParaRPr lang="vi-VN" dirty="0">
              <a:solidFill>
                <a:srgbClr val="FF0000"/>
              </a:solidFill>
            </a:endParaRPr>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a:xfrm>
            <a:off x="1141412" y="2249487"/>
            <a:ext cx="9008428" cy="3541714"/>
          </a:xfrm>
        </p:spPr>
        <p:txBody>
          <a:bodyPr>
            <a:normAutofit/>
          </a:bodyPr>
          <a:lstStyle/>
          <a:p>
            <a:pPr>
              <a:buFontTx/>
              <a:buChar char="-"/>
            </a:pPr>
            <a:r>
              <a:rPr lang="vi-VN" sz="2800" dirty="0"/>
              <a:t>Giới thiệu cho sinh viên các kiến thức cơ bản trong lập trình trong </a:t>
            </a:r>
            <a:r>
              <a:rPr lang="vi-VN" sz="2800" dirty="0" err="1"/>
              <a:t>Front</a:t>
            </a:r>
            <a:r>
              <a:rPr lang="vi-VN" sz="2800" dirty="0"/>
              <a:t> </a:t>
            </a:r>
            <a:r>
              <a:rPr lang="vi-VN" sz="2800" dirty="0" err="1"/>
              <a:t>end</a:t>
            </a:r>
            <a:r>
              <a:rPr lang="vi-VN" sz="2800" dirty="0"/>
              <a:t> 2.</a:t>
            </a:r>
          </a:p>
          <a:p>
            <a:pPr>
              <a:buFontTx/>
              <a:buChar char="-"/>
            </a:pPr>
            <a:r>
              <a:rPr lang="vi-VN" sz="2800" dirty="0"/>
              <a:t>Tổ chức nhiều hội nghị giúp sinh viên hiểu rõ ngành nghề mình đi, chia sẽ những khó khăn mà các anh chị đã gặp phải.</a:t>
            </a:r>
          </a:p>
        </p:txBody>
      </p:sp>
    </p:spTree>
    <p:extLst>
      <p:ext uri="{BB962C8B-B14F-4D97-AF65-F5344CB8AC3E}">
        <p14:creationId xmlns:p14="http://schemas.microsoft.com/office/powerpoint/2010/main" val="1462604109"/>
      </p:ext>
    </p:extLst>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E1CC34E8-7B93-9837-1076-A68C0D56063E}"/>
              </a:ext>
            </a:extLst>
          </p:cNvPr>
          <p:cNvSpPr txBox="1"/>
          <p:nvPr/>
        </p:nvSpPr>
        <p:spPr>
          <a:xfrm>
            <a:off x="2240280" y="2380548"/>
            <a:ext cx="8028432" cy="1569660"/>
          </a:xfrm>
          <a:prstGeom prst="rect">
            <a:avLst/>
          </a:prstGeom>
          <a:noFill/>
        </p:spPr>
        <p:txBody>
          <a:bodyPr wrap="square" rtlCol="0">
            <a:spAutoFit/>
          </a:bodyPr>
          <a:lstStyle/>
          <a:p>
            <a:r>
              <a:rPr lang="vi-VN" sz="9600" b="1" dirty="0" err="1">
                <a:solidFill>
                  <a:schemeClr val="bg1"/>
                </a:solidFill>
                <a:latin typeface="+mj-lt"/>
              </a:rPr>
              <a:t>THANK</a:t>
            </a:r>
            <a:r>
              <a:rPr lang="vi-VN" sz="9600" b="1" dirty="0">
                <a:solidFill>
                  <a:schemeClr val="bg1"/>
                </a:solidFill>
                <a:latin typeface="+mj-lt"/>
              </a:rPr>
              <a:t> </a:t>
            </a:r>
            <a:r>
              <a:rPr lang="vi-VN" sz="9600" b="1" dirty="0" err="1">
                <a:solidFill>
                  <a:schemeClr val="bg1"/>
                </a:solidFill>
                <a:latin typeface="+mj-lt"/>
              </a:rPr>
              <a:t>YOU</a:t>
            </a:r>
            <a:endParaRPr lang="vi-VN" sz="9600" b="1" dirty="0">
              <a:solidFill>
                <a:schemeClr val="bg1"/>
              </a:solidFill>
              <a:latin typeface="+mj-lt"/>
            </a:endParaRPr>
          </a:p>
        </p:txBody>
      </p:sp>
    </p:spTree>
    <p:extLst>
      <p:ext uri="{BB962C8B-B14F-4D97-AF65-F5344CB8AC3E}">
        <p14:creationId xmlns:p14="http://schemas.microsoft.com/office/powerpoint/2010/main" val="19999261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urtains"/>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F61EB2B-6151-9904-2998-B1A69585D5E5}"/>
              </a:ext>
            </a:extLst>
          </p:cNvPr>
          <p:cNvSpPr>
            <a:spLocks noGrp="1"/>
          </p:cNvSpPr>
          <p:nvPr>
            <p:ph type="title"/>
          </p:nvPr>
        </p:nvSpPr>
        <p:spPr/>
        <p:txBody>
          <a:bodyPr/>
          <a:lstStyle/>
          <a:p>
            <a:r>
              <a:rPr lang="vi-VN" sz="3600" dirty="0">
                <a:solidFill>
                  <a:srgbClr val="FF0000"/>
                </a:solidFill>
              </a:rPr>
              <a:t>i. Giới thiệu sơ lược về công ty </a:t>
            </a:r>
            <a:endParaRPr lang="vi-VN" dirty="0">
              <a:solidFill>
                <a:srgbClr val="FF0000"/>
              </a:solidFill>
            </a:endParaRPr>
          </a:p>
        </p:txBody>
      </p:sp>
      <p:pic>
        <p:nvPicPr>
          <p:cNvPr id="13" name="Chỗ dành sẵn cho Nội dung 12">
            <a:extLst>
              <a:ext uri="{FF2B5EF4-FFF2-40B4-BE49-F238E27FC236}">
                <a16:creationId xmlns:a16="http://schemas.microsoft.com/office/drawing/2014/main" id="{BF79887E-7BD3-2711-70B5-E4FB5132D7FD}"/>
              </a:ext>
            </a:extLst>
          </p:cNvPr>
          <p:cNvPicPr>
            <a:picLocks noGrp="1" noChangeAspect="1"/>
          </p:cNvPicPr>
          <p:nvPr>
            <p:ph idx="1"/>
          </p:nvPr>
        </p:nvPicPr>
        <p:blipFill>
          <a:blip r:embed="rId2"/>
          <a:stretch>
            <a:fillRect/>
          </a:stretch>
        </p:blipFill>
        <p:spPr>
          <a:xfrm>
            <a:off x="4040261" y="1980673"/>
            <a:ext cx="3251941" cy="800282"/>
          </a:xfrm>
        </p:spPr>
      </p:pic>
      <p:sp>
        <p:nvSpPr>
          <p:cNvPr id="14" name="Hộp Văn bản 13">
            <a:extLst>
              <a:ext uri="{FF2B5EF4-FFF2-40B4-BE49-F238E27FC236}">
                <a16:creationId xmlns:a16="http://schemas.microsoft.com/office/drawing/2014/main" id="{18B894B8-29E7-9274-25B7-558A690A7F2B}"/>
              </a:ext>
            </a:extLst>
          </p:cNvPr>
          <p:cNvSpPr txBox="1"/>
          <p:nvPr/>
        </p:nvSpPr>
        <p:spPr>
          <a:xfrm>
            <a:off x="3179063" y="2780955"/>
            <a:ext cx="4974336" cy="369332"/>
          </a:xfrm>
          <a:prstGeom prst="rect">
            <a:avLst/>
          </a:prstGeom>
          <a:noFill/>
        </p:spPr>
        <p:txBody>
          <a:bodyPr wrap="square" rtlCol="0">
            <a:spAutoFit/>
          </a:bodyPr>
          <a:lstStyle/>
          <a:p>
            <a:r>
              <a:rPr lang="vi-VN" b="1" i="1" dirty="0">
                <a:solidFill>
                  <a:schemeClr val="bg1"/>
                </a:solidFill>
              </a:rPr>
              <a:t>“GIẢI PHÁP HỖ TRỢ DOANH NGHIỆP VIỆT”</a:t>
            </a:r>
          </a:p>
        </p:txBody>
      </p:sp>
      <p:sp>
        <p:nvSpPr>
          <p:cNvPr id="15" name="Hộp Văn bản 14">
            <a:extLst>
              <a:ext uri="{FF2B5EF4-FFF2-40B4-BE49-F238E27FC236}">
                <a16:creationId xmlns:a16="http://schemas.microsoft.com/office/drawing/2014/main" id="{FE55404D-7F61-84B5-B30B-2980E5309982}"/>
              </a:ext>
            </a:extLst>
          </p:cNvPr>
          <p:cNvSpPr txBox="1"/>
          <p:nvPr/>
        </p:nvSpPr>
        <p:spPr>
          <a:xfrm rot="10800000" flipH="1" flipV="1">
            <a:off x="1263723" y="3661172"/>
            <a:ext cx="9224445" cy="1754326"/>
          </a:xfrm>
          <a:prstGeom prst="rect">
            <a:avLst/>
          </a:prstGeom>
          <a:noFill/>
        </p:spPr>
        <p:txBody>
          <a:bodyPr wrap="square" rtlCol="0">
            <a:spAutoFit/>
          </a:bodyPr>
          <a:lstStyle/>
          <a:p>
            <a:pPr indent="180340"/>
            <a:r>
              <a:rPr lang="vi-VN" sz="1800" dirty="0">
                <a:effectLst/>
                <a:latin typeface="Times New Roman" panose="02020603050405020304" pitchFamily="18" charset="0"/>
                <a:ea typeface="Times New Roman" panose="02020603050405020304" pitchFamily="18" charset="0"/>
              </a:rPr>
              <a:t>Tên công ty là: Công ty </a:t>
            </a:r>
            <a:r>
              <a:rPr lang="vi-VN" sz="1800" dirty="0" err="1">
                <a:effectLst/>
                <a:latin typeface="Times New Roman" panose="02020603050405020304" pitchFamily="18" charset="0"/>
                <a:ea typeface="Times New Roman" panose="02020603050405020304" pitchFamily="18" charset="0"/>
              </a:rPr>
              <a:t>TNHH</a:t>
            </a:r>
            <a:r>
              <a:rPr lang="vi-VN" sz="1800" dirty="0">
                <a:effectLst/>
                <a:latin typeface="Times New Roman" panose="02020603050405020304" pitchFamily="18" charset="0"/>
                <a:ea typeface="Times New Roman" panose="02020603050405020304" pitchFamily="18" charset="0"/>
              </a:rPr>
              <a:t> Công Nghệ </a:t>
            </a:r>
            <a:r>
              <a:rPr lang="vi-VN" sz="1800" dirty="0" err="1">
                <a:effectLst/>
                <a:latin typeface="Times New Roman" panose="02020603050405020304" pitchFamily="18" charset="0"/>
                <a:ea typeface="Times New Roman" panose="02020603050405020304" pitchFamily="18" charset="0"/>
              </a:rPr>
              <a:t>SoTa</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Group</a:t>
            </a:r>
            <a:endParaRPr lang="vi-VN" sz="1800" dirty="0">
              <a:effectLst/>
              <a:latin typeface="Times New Roman" panose="02020603050405020304" pitchFamily="18" charset="0"/>
              <a:ea typeface="Times New Roman" panose="02020603050405020304" pitchFamily="18" charset="0"/>
            </a:endParaRPr>
          </a:p>
          <a:p>
            <a:pPr indent="180340"/>
            <a:r>
              <a:rPr lang="vi-VN" sz="1800" dirty="0">
                <a:effectLst/>
                <a:latin typeface="Times New Roman" panose="02020603050405020304" pitchFamily="18" charset="0"/>
                <a:ea typeface="Times New Roman" panose="02020603050405020304" pitchFamily="18" charset="0"/>
              </a:rPr>
              <a:t>Tên viết tắt: </a:t>
            </a:r>
            <a:r>
              <a:rPr lang="vi-VN" sz="1800" dirty="0" err="1">
                <a:effectLst/>
                <a:latin typeface="Times New Roman" panose="02020603050405020304" pitchFamily="18" charset="0"/>
                <a:ea typeface="Times New Roman" panose="02020603050405020304" pitchFamily="18" charset="0"/>
              </a:rPr>
              <a:t>SOTA</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GROUP</a:t>
            </a:r>
            <a:r>
              <a:rPr lang="vi-VN" sz="1800" dirty="0">
                <a:effectLst/>
                <a:latin typeface="Times New Roman" panose="02020603050405020304" pitchFamily="18" charset="0"/>
                <a:ea typeface="Times New Roman" panose="02020603050405020304" pitchFamily="18" charset="0"/>
              </a:rPr>
              <a:t> CO.,</a:t>
            </a:r>
            <a:r>
              <a:rPr lang="vi-VN" sz="1800" dirty="0" err="1">
                <a:effectLst/>
                <a:latin typeface="Times New Roman" panose="02020603050405020304" pitchFamily="18" charset="0"/>
                <a:ea typeface="Times New Roman" panose="02020603050405020304" pitchFamily="18" charset="0"/>
              </a:rPr>
              <a:t>LTD</a:t>
            </a:r>
            <a:endParaRPr lang="vi-VN" sz="1800" dirty="0">
              <a:effectLst/>
              <a:latin typeface="Times New Roman" panose="02020603050405020304" pitchFamily="18" charset="0"/>
              <a:ea typeface="Times New Roman" panose="02020603050405020304" pitchFamily="18" charset="0"/>
            </a:endParaRPr>
          </a:p>
          <a:p>
            <a:pPr indent="180340"/>
            <a:r>
              <a:rPr lang="vi-VN" sz="1800" dirty="0">
                <a:effectLst/>
                <a:latin typeface="Times New Roman" panose="02020603050405020304" pitchFamily="18" charset="0"/>
                <a:ea typeface="Times New Roman" panose="02020603050405020304" pitchFamily="18" charset="0"/>
              </a:rPr>
              <a:t>Địa chỉ: 60 đường số 1, </a:t>
            </a:r>
            <a:r>
              <a:rPr lang="vi-VN" sz="1800" dirty="0" err="1">
                <a:effectLst/>
                <a:latin typeface="Times New Roman" panose="02020603050405020304" pitchFamily="18" charset="0"/>
                <a:ea typeface="Times New Roman" panose="02020603050405020304" pitchFamily="18" charset="0"/>
              </a:rPr>
              <a:t>KDC</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Cityland</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Park</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Hills</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P.10</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Q.Gò</a:t>
            </a:r>
            <a:r>
              <a:rPr lang="vi-VN" sz="1800" dirty="0">
                <a:effectLst/>
                <a:latin typeface="Times New Roman" panose="02020603050405020304" pitchFamily="18" charset="0"/>
                <a:ea typeface="Times New Roman" panose="02020603050405020304" pitchFamily="18" charset="0"/>
              </a:rPr>
              <a:t> Vấp, Thành phố Hồ Chí Minh</a:t>
            </a:r>
          </a:p>
          <a:p>
            <a:pPr indent="180340"/>
            <a:r>
              <a:rPr lang="vi-VN" sz="1800" dirty="0" err="1">
                <a:effectLst/>
                <a:latin typeface="Times New Roman" panose="02020603050405020304" pitchFamily="18" charset="0"/>
                <a:ea typeface="Times New Roman" panose="02020603050405020304" pitchFamily="18" charset="0"/>
              </a:rPr>
              <a:t>Email</a:t>
            </a:r>
            <a:r>
              <a:rPr lang="vi-VN" sz="1800" dirty="0">
                <a:effectLst/>
                <a:latin typeface="Times New Roman" panose="02020603050405020304" pitchFamily="18" charset="0"/>
                <a:ea typeface="Times New Roman" panose="02020603050405020304" pitchFamily="18" charset="0"/>
              </a:rPr>
              <a:t>: </a:t>
            </a:r>
            <a:r>
              <a:rPr lang="vi-VN" sz="1800" u="sng" dirty="0" err="1">
                <a:solidFill>
                  <a:srgbClr val="0563C1"/>
                </a:solidFill>
                <a:effectLst/>
                <a:latin typeface="Times New Roman" panose="02020603050405020304" pitchFamily="18" charset="0"/>
                <a:ea typeface="Times New Roman" panose="02020603050405020304" pitchFamily="18" charset="0"/>
                <a:hlinkClick r:id="rId3"/>
              </a:rPr>
              <a:t>info@sotagroup.vn</a:t>
            </a:r>
            <a:endParaRPr lang="vi-VN" sz="1800" dirty="0">
              <a:effectLst/>
              <a:latin typeface="Times New Roman" panose="02020603050405020304" pitchFamily="18" charset="0"/>
              <a:ea typeface="Times New Roman" panose="02020603050405020304" pitchFamily="18" charset="0"/>
            </a:endParaRPr>
          </a:p>
          <a:p>
            <a:pPr indent="180340"/>
            <a:r>
              <a:rPr lang="vi-VN" sz="1800" dirty="0" err="1">
                <a:effectLst/>
                <a:latin typeface="Times New Roman" panose="02020603050405020304" pitchFamily="18" charset="0"/>
                <a:ea typeface="Times New Roman" panose="02020603050405020304" pitchFamily="18" charset="0"/>
              </a:rPr>
              <a:t>Web</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sotagroup.vn</a:t>
            </a:r>
            <a:endParaRPr lang="vi-VN" sz="1800" dirty="0">
              <a:effectLst/>
              <a:latin typeface="Times New Roman" panose="02020603050405020304" pitchFamily="18" charset="0"/>
              <a:ea typeface="Times New Roman" panose="02020603050405020304" pitchFamily="18" charset="0"/>
            </a:endParaRPr>
          </a:p>
          <a:p>
            <a:endParaRPr lang="vi-VN" dirty="0"/>
          </a:p>
        </p:txBody>
      </p:sp>
    </p:spTree>
    <p:extLst>
      <p:ext uri="{BB962C8B-B14F-4D97-AF65-F5344CB8AC3E}">
        <p14:creationId xmlns:p14="http://schemas.microsoft.com/office/powerpoint/2010/main" val="262985004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nodeType="withEffect">
                                  <p:stCondLst>
                                    <p:cond delay="0"/>
                                  </p:stCondLst>
                                  <p:childTnLst>
                                    <p:set>
                                      <p:cBhvr>
                                        <p:cTn id="9" dur="1" fill="hold">
                                          <p:stCondLst>
                                            <p:cond delay="0"/>
                                          </p:stCondLst>
                                        </p:cTn>
                                        <p:tgtEl>
                                          <p:spTgt spid="14">
                                            <p:txEl>
                                              <p:pRg st="0" end="0"/>
                                            </p:txEl>
                                          </p:spTgt>
                                        </p:tgtEl>
                                        <p:attrNameLst>
                                          <p:attrName>style.visibility</p:attrName>
                                        </p:attrNameLst>
                                      </p:cBhvr>
                                      <p:to>
                                        <p:strVal val="visible"/>
                                      </p:to>
                                    </p:set>
                                    <p:animEffect transition="in" filter="randombar(horizontal)">
                                      <p:cBhvr>
                                        <p:cTn id="10"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CA37687-7EDB-1A6A-4B00-A7D26BAC36C2}"/>
              </a:ext>
            </a:extLst>
          </p:cNvPr>
          <p:cNvSpPr>
            <a:spLocks noGrp="1"/>
          </p:cNvSpPr>
          <p:nvPr>
            <p:ph type="title"/>
          </p:nvPr>
        </p:nvSpPr>
        <p:spPr/>
        <p:txBody>
          <a:bodyPr/>
          <a:lstStyle/>
          <a:p>
            <a:r>
              <a:rPr lang="vi-VN" sz="3600" dirty="0">
                <a:solidFill>
                  <a:srgbClr val="FF0000"/>
                </a:solidFill>
              </a:rPr>
              <a:t>i. Giới thiệu sơ lược về công ty </a:t>
            </a:r>
            <a:endParaRPr lang="vi-VN" dirty="0">
              <a:solidFill>
                <a:srgbClr val="FF0000"/>
              </a:solidFill>
            </a:endParaRPr>
          </a:p>
        </p:txBody>
      </p:sp>
      <p:sp>
        <p:nvSpPr>
          <p:cNvPr id="3" name="Chỗ dành sẵn cho Nội dung 2">
            <a:extLst>
              <a:ext uri="{FF2B5EF4-FFF2-40B4-BE49-F238E27FC236}">
                <a16:creationId xmlns:a16="http://schemas.microsoft.com/office/drawing/2014/main" id="{9C8AC7B2-E000-AA93-FA84-D095217AF0A8}"/>
              </a:ext>
            </a:extLst>
          </p:cNvPr>
          <p:cNvSpPr>
            <a:spLocks noGrp="1"/>
          </p:cNvSpPr>
          <p:nvPr>
            <p:ph idx="1"/>
          </p:nvPr>
        </p:nvSpPr>
        <p:spPr/>
        <p:txBody>
          <a:bodyPr/>
          <a:lstStyle/>
          <a:p>
            <a:pPr marL="0" indent="0">
              <a:buNone/>
            </a:pPr>
            <a:r>
              <a:rPr lang="vi-VN" b="1" u="sng" dirty="0"/>
              <a:t>Các dịch vụ của công ty:</a:t>
            </a:r>
          </a:p>
          <a:p>
            <a:pPr indent="180340"/>
            <a:r>
              <a:rPr lang="vi-VN" sz="1800" dirty="0">
                <a:effectLst/>
                <a:latin typeface="Times New Roman" panose="02020603050405020304" pitchFamily="18" charset="0"/>
                <a:ea typeface="Times New Roman" panose="02020603050405020304" pitchFamily="18" charset="0"/>
              </a:rPr>
              <a:t>Dịch vụ </a:t>
            </a:r>
            <a:r>
              <a:rPr lang="vi-VN" sz="1800" dirty="0" err="1">
                <a:effectLst/>
                <a:latin typeface="Times New Roman" panose="02020603050405020304" pitchFamily="18" charset="0"/>
                <a:ea typeface="Times New Roman" panose="02020603050405020304" pitchFamily="18" charset="0"/>
              </a:rPr>
              <a:t>Web</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Hosting</a:t>
            </a:r>
            <a:endParaRPr lang="vi-VN" sz="1800" dirty="0">
              <a:effectLst/>
              <a:latin typeface="Times New Roman" panose="02020603050405020304" pitchFamily="18" charset="0"/>
              <a:ea typeface="Times New Roman" panose="02020603050405020304" pitchFamily="18" charset="0"/>
            </a:endParaRPr>
          </a:p>
          <a:p>
            <a:pPr indent="180340"/>
            <a:r>
              <a:rPr lang="vi-VN" sz="1800" dirty="0">
                <a:effectLst/>
                <a:latin typeface="Times New Roman" panose="02020603050405020304" pitchFamily="18" charset="0"/>
                <a:ea typeface="Times New Roman" panose="02020603050405020304" pitchFamily="18" charset="0"/>
              </a:rPr>
              <a:t>Dịch vụ Tên miền</a:t>
            </a:r>
          </a:p>
          <a:p>
            <a:pPr indent="180340"/>
            <a:r>
              <a:rPr lang="vi-VN" sz="1800" dirty="0">
                <a:effectLst/>
                <a:latin typeface="Times New Roman" panose="02020603050405020304" pitchFamily="18" charset="0"/>
                <a:ea typeface="Times New Roman" panose="02020603050405020304" pitchFamily="18" charset="0"/>
              </a:rPr>
              <a:t>Dịch vụ thiết kế </a:t>
            </a:r>
            <a:r>
              <a:rPr lang="vi-VN" sz="1800" dirty="0" err="1">
                <a:effectLst/>
                <a:latin typeface="Times New Roman" panose="02020603050405020304" pitchFamily="18" charset="0"/>
                <a:ea typeface="Times New Roman" panose="02020603050405020304" pitchFamily="18" charset="0"/>
              </a:rPr>
              <a:t>Website</a:t>
            </a:r>
            <a:endParaRPr lang="vi-VN" sz="1800" dirty="0">
              <a:effectLst/>
              <a:latin typeface="Times New Roman" panose="02020603050405020304" pitchFamily="18" charset="0"/>
              <a:ea typeface="Times New Roman" panose="02020603050405020304" pitchFamily="18" charset="0"/>
            </a:endParaRPr>
          </a:p>
          <a:p>
            <a:pPr indent="180340"/>
            <a:r>
              <a:rPr lang="vi-VN" sz="1800" dirty="0">
                <a:effectLst/>
                <a:latin typeface="Times New Roman" panose="02020603050405020304" pitchFamily="18" charset="0"/>
                <a:ea typeface="Times New Roman" panose="02020603050405020304" pitchFamily="18" charset="0"/>
              </a:rPr>
              <a:t>Dịch vụ </a:t>
            </a:r>
            <a:r>
              <a:rPr lang="vi-VN" sz="1800" dirty="0" err="1">
                <a:effectLst/>
                <a:latin typeface="Times New Roman" panose="02020603050405020304" pitchFamily="18" charset="0"/>
                <a:ea typeface="Times New Roman" panose="02020603050405020304" pitchFamily="18" charset="0"/>
              </a:rPr>
              <a:t>Email</a:t>
            </a:r>
            <a:r>
              <a:rPr lang="vi-VN" sz="1800" dirty="0">
                <a:effectLst/>
                <a:latin typeface="Times New Roman" panose="02020603050405020304" pitchFamily="18" charset="0"/>
                <a:ea typeface="Times New Roman" panose="02020603050405020304" pitchFamily="18" charset="0"/>
              </a:rPr>
              <a:t> Server</a:t>
            </a:r>
          </a:p>
          <a:p>
            <a:pPr indent="180340"/>
            <a:r>
              <a:rPr lang="vi-VN" sz="1800" dirty="0">
                <a:effectLst/>
                <a:latin typeface="Times New Roman" panose="02020603050405020304" pitchFamily="18" charset="0"/>
                <a:ea typeface="Times New Roman" panose="02020603050405020304" pitchFamily="18" charset="0"/>
              </a:rPr>
              <a:t>Dịch vụ Máy chủ</a:t>
            </a:r>
          </a:p>
          <a:p>
            <a:pPr indent="180340"/>
            <a:r>
              <a:rPr lang="vi-VN" sz="1800" dirty="0">
                <a:effectLst/>
                <a:latin typeface="Times New Roman" panose="02020603050405020304" pitchFamily="18" charset="0"/>
                <a:ea typeface="Times New Roman" panose="02020603050405020304" pitchFamily="18" charset="0"/>
              </a:rPr>
              <a:t>Bản quyền phần mềm</a:t>
            </a:r>
          </a:p>
          <a:p>
            <a:pPr marL="0" indent="0">
              <a:buNone/>
            </a:pPr>
            <a:endParaRPr lang="vi-VN" dirty="0"/>
          </a:p>
        </p:txBody>
      </p:sp>
    </p:spTree>
    <p:extLst>
      <p:ext uri="{BB962C8B-B14F-4D97-AF65-F5344CB8AC3E}">
        <p14:creationId xmlns:p14="http://schemas.microsoft.com/office/powerpoint/2010/main" val="802615384"/>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a:pPr>
            <a:r>
              <a:rPr lang="vi-VN" dirty="0" err="1">
                <a:effectLst/>
                <a:latin typeface="Times New Roman" panose="02020603050405020304" pitchFamily="18" charset="0"/>
                <a:ea typeface="Times New Roman" panose="02020603050405020304" pitchFamily="18" charset="0"/>
              </a:rPr>
              <a:t>Code</a:t>
            </a:r>
            <a:r>
              <a:rPr lang="vi-VN" dirty="0">
                <a:effectLst/>
                <a:latin typeface="Times New Roman" panose="02020603050405020304" pitchFamily="18" charset="0"/>
                <a:ea typeface="Times New Roman" panose="02020603050405020304" pitchFamily="18" charset="0"/>
              </a:rPr>
              <a:t> trang </a:t>
            </a:r>
            <a:r>
              <a:rPr lang="vi-VN" dirty="0" err="1">
                <a:effectLst/>
                <a:latin typeface="Times New Roman" panose="02020603050405020304" pitchFamily="18" charset="0"/>
                <a:ea typeface="Times New Roman" panose="02020603050405020304" pitchFamily="18" charset="0"/>
              </a:rPr>
              <a:t>web</a:t>
            </a:r>
            <a:r>
              <a:rPr lang="vi-VN" dirty="0">
                <a:effectLst/>
                <a:latin typeface="Times New Roman" panose="02020603050405020304" pitchFamily="18" charset="0"/>
                <a:ea typeface="Times New Roman" panose="02020603050405020304" pitchFamily="18" charset="0"/>
              </a:rPr>
              <a:t> </a:t>
            </a:r>
            <a:r>
              <a:rPr lang="vi-VN" dirty="0" err="1">
                <a:effectLst/>
                <a:latin typeface="Times New Roman" panose="02020603050405020304" pitchFamily="18" charset="0"/>
                <a:ea typeface="Times New Roman" panose="02020603050405020304" pitchFamily="18" charset="0"/>
              </a:rPr>
              <a:t>preply</a:t>
            </a:r>
            <a:r>
              <a:rPr lang="vi-VN" dirty="0">
                <a:effectLst/>
                <a:latin typeface="Times New Roman" panose="02020603050405020304" pitchFamily="18" charset="0"/>
                <a:ea typeface="Times New Roman" panose="02020603050405020304" pitchFamily="18" charset="0"/>
              </a:rPr>
              <a:t>.</a:t>
            </a:r>
          </a:p>
          <a:p>
            <a:pPr marL="457200" lvl="0" indent="-457200" algn="just">
              <a:lnSpc>
                <a:spcPct val="125000"/>
              </a:lnSpc>
              <a:buFont typeface="+mj-lt"/>
              <a:buAutoNum type="arabicPeriod"/>
            </a:pPr>
            <a:r>
              <a:rPr lang="vi-VN" dirty="0" err="1">
                <a:effectLst/>
                <a:latin typeface="Times New Roman" panose="02020603050405020304" pitchFamily="18" charset="0"/>
                <a:ea typeface="Times New Roman" panose="02020603050405020304" pitchFamily="18" charset="0"/>
              </a:rPr>
              <a:t>Code</a:t>
            </a:r>
            <a:r>
              <a:rPr lang="vi-VN" dirty="0">
                <a:effectLst/>
                <a:latin typeface="Times New Roman" panose="02020603050405020304" pitchFamily="18" charset="0"/>
                <a:ea typeface="Times New Roman" panose="02020603050405020304" pitchFamily="18" charset="0"/>
              </a:rPr>
              <a:t> giao diện trang </a:t>
            </a:r>
            <a:r>
              <a:rPr lang="vi-VN" dirty="0" err="1">
                <a:effectLst/>
                <a:latin typeface="Times New Roman" panose="02020603050405020304" pitchFamily="18" charset="0"/>
                <a:ea typeface="Times New Roman" panose="02020603050405020304" pitchFamily="18" charset="0"/>
              </a:rPr>
              <a:t>web</a:t>
            </a:r>
            <a:r>
              <a:rPr lang="vi-VN" dirty="0">
                <a:effectLst/>
                <a:latin typeface="Times New Roman" panose="02020603050405020304" pitchFamily="18" charset="0"/>
                <a:ea typeface="Times New Roman" panose="02020603050405020304" pitchFamily="18" charset="0"/>
              </a:rPr>
              <a:t> mẫu Toàn Thịnh Phát </a:t>
            </a:r>
          </a:p>
          <a:p>
            <a:pPr marL="0" indent="0">
              <a:buNone/>
            </a:pPr>
            <a:endParaRPr lang="vi-VN" dirty="0"/>
          </a:p>
        </p:txBody>
      </p:sp>
    </p:spTree>
    <p:extLst>
      <p:ext uri="{BB962C8B-B14F-4D97-AF65-F5344CB8AC3E}">
        <p14:creationId xmlns:p14="http://schemas.microsoft.com/office/powerpoint/2010/main" val="3276027651"/>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a:xfrm>
            <a:off x="1141412" y="2249486"/>
            <a:ext cx="5478843" cy="4151313"/>
          </a:xfrm>
        </p:spPr>
        <p:txBody>
          <a:bodyPr>
            <a:normAutofit/>
          </a:bodyPr>
          <a:lstStyle/>
          <a:p>
            <a:pPr marL="457200" lvl="0" indent="-457200" algn="just">
              <a:lnSpc>
                <a:spcPct val="125000"/>
              </a:lnSpc>
              <a:buFont typeface="+mj-lt"/>
              <a:buAutoNum type="arabicPeriod"/>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a:t>
            </a:r>
            <a:r>
              <a:rPr lang="vi-VN" b="1" dirty="0" err="1">
                <a:solidFill>
                  <a:srgbClr val="FF0000"/>
                </a:solidFill>
                <a:effectLst/>
                <a:latin typeface="Times New Roman" panose="02020603050405020304" pitchFamily="18" charset="0"/>
                <a:ea typeface="Times New Roman" panose="02020603050405020304" pitchFamily="18" charset="0"/>
              </a:rPr>
              <a:t>preply</a:t>
            </a:r>
            <a:r>
              <a:rPr lang="vi-VN" b="1" dirty="0">
                <a:solidFill>
                  <a:srgbClr val="FF0000"/>
                </a:solidFill>
                <a:effectLst/>
                <a:latin typeface="Times New Roman" panose="02020603050405020304" pitchFamily="18" charset="0"/>
                <a:ea typeface="Times New Roman" panose="02020603050405020304" pitchFamily="18" charset="0"/>
              </a:rPr>
              <a:t>.</a:t>
            </a:r>
          </a:p>
          <a:p>
            <a:pPr indent="0">
              <a:lnSpc>
                <a:spcPct val="125000"/>
              </a:lnSpc>
              <a:buNone/>
            </a:pPr>
            <a:r>
              <a:rPr lang="vi-VN" sz="1800" dirty="0">
                <a:latin typeface="Times New Roman" panose="02020603050405020304" pitchFamily="18" charset="0"/>
                <a:ea typeface="Times New Roman" panose="02020603050405020304" pitchFamily="18" charset="0"/>
              </a:rPr>
              <a:t>	</a:t>
            </a:r>
            <a:r>
              <a:rPr lang="vi-VN" sz="1800" dirty="0">
                <a:effectLst/>
                <a:latin typeface="Times New Roman" panose="02020603050405020304" pitchFamily="18" charset="0"/>
                <a:ea typeface="Times New Roman" panose="02020603050405020304" pitchFamily="18" charset="0"/>
              </a:rPr>
              <a:t>Trang </a:t>
            </a:r>
            <a:r>
              <a:rPr lang="vi-VN" sz="1800" dirty="0" err="1">
                <a:effectLst/>
                <a:latin typeface="Times New Roman" panose="02020603050405020304" pitchFamily="18" charset="0"/>
                <a:ea typeface="Times New Roman" panose="02020603050405020304" pitchFamily="18" charset="0"/>
              </a:rPr>
              <a:t>web</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preply</a:t>
            </a:r>
            <a:r>
              <a:rPr lang="vi-VN" sz="1800" dirty="0">
                <a:effectLst/>
                <a:latin typeface="Times New Roman" panose="02020603050405020304" pitchFamily="18" charset="0"/>
                <a:ea typeface="Times New Roman" panose="02020603050405020304" pitchFamily="18" charset="0"/>
              </a:rPr>
              <a:t> là trang </a:t>
            </a:r>
            <a:r>
              <a:rPr lang="vi-VN" sz="1800" dirty="0" err="1">
                <a:effectLst/>
                <a:latin typeface="Times New Roman" panose="02020603050405020304" pitchFamily="18" charset="0"/>
                <a:ea typeface="Times New Roman" panose="02020603050405020304" pitchFamily="18" charset="0"/>
              </a:rPr>
              <a:t>web</a:t>
            </a:r>
            <a:r>
              <a:rPr lang="vi-VN" sz="1800" dirty="0">
                <a:effectLst/>
                <a:latin typeface="Times New Roman" panose="02020603050405020304" pitchFamily="18" charset="0"/>
                <a:ea typeface="Times New Roman" panose="02020603050405020304" pitchFamily="18" charset="0"/>
              </a:rPr>
              <a:t> giới thiệu bản thân cho mọi người biết, trang </a:t>
            </a:r>
            <a:r>
              <a:rPr lang="vi-VN" sz="1800" dirty="0" err="1">
                <a:effectLst/>
                <a:latin typeface="Times New Roman" panose="02020603050405020304" pitchFamily="18" charset="0"/>
                <a:ea typeface="Times New Roman" panose="02020603050405020304" pitchFamily="18" charset="0"/>
              </a:rPr>
              <a:t>web</a:t>
            </a:r>
            <a:r>
              <a:rPr lang="vi-VN" sz="1800" dirty="0">
                <a:effectLst/>
                <a:latin typeface="Times New Roman" panose="02020603050405020304" pitchFamily="18" charset="0"/>
                <a:ea typeface="Times New Roman" panose="02020603050405020304" pitchFamily="18" charset="0"/>
              </a:rPr>
              <a:t> cung cấp cho người xem về bản thân như công việc, sự nghiệp và thành tựu. Bên cạnh đó người xem còn có thể nhắn gửi thông điệp đến bản thân người giới thiệu.</a:t>
            </a:r>
          </a:p>
          <a:p>
            <a:pPr marL="0" indent="0">
              <a:buNone/>
            </a:pPr>
            <a:endParaRPr lang="vi-VN" dirty="0"/>
          </a:p>
        </p:txBody>
      </p:sp>
      <p:pic>
        <p:nvPicPr>
          <p:cNvPr id="5" name="Hình ảnh 4">
            <a:extLst>
              <a:ext uri="{FF2B5EF4-FFF2-40B4-BE49-F238E27FC236}">
                <a16:creationId xmlns:a16="http://schemas.microsoft.com/office/drawing/2014/main" id="{24F6FC88-EC05-81D5-6393-AFD4D0D5AB76}"/>
              </a:ext>
            </a:extLst>
          </p:cNvPr>
          <p:cNvPicPr>
            <a:picLocks noChangeAspect="1"/>
          </p:cNvPicPr>
          <p:nvPr/>
        </p:nvPicPr>
        <p:blipFill>
          <a:blip r:embed="rId2"/>
          <a:stretch>
            <a:fillRect/>
          </a:stretch>
        </p:blipFill>
        <p:spPr>
          <a:xfrm>
            <a:off x="6711696" y="2409436"/>
            <a:ext cx="4983480" cy="2482603"/>
          </a:xfrm>
          <a:prstGeom prst="rect">
            <a:avLst/>
          </a:prstGeom>
        </p:spPr>
      </p:pic>
    </p:spTree>
    <p:extLst>
      <p:ext uri="{BB962C8B-B14F-4D97-AF65-F5344CB8AC3E}">
        <p14:creationId xmlns:p14="http://schemas.microsoft.com/office/powerpoint/2010/main" val="191141610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a:t>
            </a:r>
            <a:r>
              <a:rPr lang="vi-VN" b="1" dirty="0" err="1">
                <a:solidFill>
                  <a:srgbClr val="FF0000"/>
                </a:solidFill>
                <a:effectLst/>
                <a:latin typeface="Times New Roman" panose="02020603050405020304" pitchFamily="18" charset="0"/>
                <a:ea typeface="Times New Roman" panose="02020603050405020304" pitchFamily="18" charset="0"/>
              </a:rPr>
              <a:t>preply</a:t>
            </a:r>
            <a:r>
              <a:rPr lang="vi-VN" b="1" dirty="0">
                <a:solidFill>
                  <a:srgbClr val="FF0000"/>
                </a:solidFill>
                <a:effectLst/>
                <a:latin typeface="Times New Roman" panose="02020603050405020304" pitchFamily="18" charset="0"/>
                <a:ea typeface="Times New Roman" panose="02020603050405020304" pitchFamily="18" charset="0"/>
              </a:rPr>
              <a:t>.</a:t>
            </a:r>
          </a:p>
          <a:p>
            <a:pPr marL="0" indent="0">
              <a:buNone/>
            </a:pPr>
            <a:r>
              <a:rPr lang="vi-VN" sz="2400" dirty="0">
                <a:effectLst/>
                <a:latin typeface="Times New Roman" panose="02020603050405020304" pitchFamily="18" charset="0"/>
                <a:ea typeface="Times New Roman" panose="02020603050405020304" pitchFamily="18" charset="0"/>
              </a:rPr>
              <a:t>Giao diện trang </a:t>
            </a:r>
            <a:r>
              <a:rPr lang="vi-VN" sz="2400" dirty="0" err="1">
                <a:effectLst/>
                <a:latin typeface="Times New Roman" panose="02020603050405020304" pitchFamily="18" charset="0"/>
                <a:ea typeface="Times New Roman" panose="02020603050405020304" pitchFamily="18" charset="0"/>
              </a:rPr>
              <a:t>web</a:t>
            </a:r>
            <a:r>
              <a:rPr lang="vi-VN" sz="2400" dirty="0">
                <a:effectLst/>
                <a:latin typeface="Times New Roman" panose="02020603050405020304" pitchFamily="18" charset="0"/>
                <a:ea typeface="Times New Roman" panose="02020603050405020304" pitchFamily="18" charset="0"/>
              </a:rPr>
              <a:t> </a:t>
            </a:r>
            <a:r>
              <a:rPr lang="vi-VN" sz="2400" dirty="0" err="1">
                <a:effectLst/>
                <a:latin typeface="Times New Roman" panose="02020603050405020304" pitchFamily="18" charset="0"/>
                <a:ea typeface="Times New Roman" panose="02020603050405020304" pitchFamily="18" charset="0"/>
              </a:rPr>
              <a:t>preply</a:t>
            </a:r>
            <a:r>
              <a:rPr lang="vi-VN" sz="2400" dirty="0">
                <a:effectLst/>
                <a:latin typeface="Times New Roman" panose="02020603050405020304" pitchFamily="18" charset="0"/>
                <a:ea typeface="Times New Roman" panose="02020603050405020304" pitchFamily="18" charset="0"/>
              </a:rPr>
              <a:t> gồm 8 trang:</a:t>
            </a:r>
          </a:p>
          <a:p>
            <a:pPr marL="0" indent="0">
              <a:buNone/>
            </a:pPr>
            <a:endParaRPr lang="vi-VN" dirty="0"/>
          </a:p>
        </p:txBody>
      </p:sp>
      <p:sp>
        <p:nvSpPr>
          <p:cNvPr id="4" name="Hộp Văn bản 3">
            <a:extLst>
              <a:ext uri="{FF2B5EF4-FFF2-40B4-BE49-F238E27FC236}">
                <a16:creationId xmlns:a16="http://schemas.microsoft.com/office/drawing/2014/main" id="{CBFCA380-3766-5B0C-3F01-7508CA6475F9}"/>
              </a:ext>
            </a:extLst>
          </p:cNvPr>
          <p:cNvSpPr txBox="1"/>
          <p:nvPr/>
        </p:nvSpPr>
        <p:spPr>
          <a:xfrm>
            <a:off x="1801368" y="3364992"/>
            <a:ext cx="6620256" cy="1444752"/>
          </a:xfrm>
          <a:prstGeom prst="rect">
            <a:avLst/>
          </a:prstGeom>
          <a:noFill/>
        </p:spPr>
        <p:txBody>
          <a:bodyPr wrap="square" numCol="2" rtlCol="0">
            <a:spAutoFit/>
          </a:bodyPr>
          <a:lstStyle/>
          <a:p>
            <a:pPr marL="342900" lvl="0" indent="-342900">
              <a:lnSpc>
                <a:spcPct val="125000"/>
              </a:lnSpc>
              <a:buFont typeface="Times New Roman" panose="02020603050405020304" pitchFamily="18" charset="0"/>
              <a:buChar char="-"/>
            </a:pPr>
            <a:r>
              <a:rPr lang="vi-VN" sz="1800" dirty="0" err="1">
                <a:effectLst/>
                <a:latin typeface="Times New Roman" panose="02020603050405020304" pitchFamily="18" charset="0"/>
                <a:ea typeface="Times New Roman" panose="02020603050405020304" pitchFamily="18" charset="0"/>
              </a:rPr>
              <a:t>Home</a:t>
            </a:r>
            <a:r>
              <a:rPr lang="vi-VN" sz="1800" dirty="0">
                <a:effectLst/>
                <a:latin typeface="Times New Roman" panose="02020603050405020304" pitchFamily="18" charset="0"/>
                <a:ea typeface="Times New Roman" panose="02020603050405020304" pitchFamily="18" charset="0"/>
              </a:rPr>
              <a:t> </a:t>
            </a:r>
          </a:p>
          <a:p>
            <a:pPr marL="342900" lvl="0" indent="-342900">
              <a:lnSpc>
                <a:spcPct val="125000"/>
              </a:lnSpc>
              <a:buFont typeface="Times New Roman" panose="02020603050405020304" pitchFamily="18" charset="0"/>
              <a:buChar char="-"/>
            </a:pPr>
            <a:r>
              <a:rPr lang="vi-VN" sz="1800" dirty="0" err="1">
                <a:effectLst/>
                <a:latin typeface="Times New Roman" panose="02020603050405020304" pitchFamily="18" charset="0"/>
                <a:ea typeface="Times New Roman" panose="02020603050405020304" pitchFamily="18" charset="0"/>
              </a:rPr>
              <a:t>Education</a:t>
            </a:r>
            <a:endParaRPr lang="vi-VN" sz="1800" dirty="0">
              <a:effectLst/>
              <a:latin typeface="Times New Roman" panose="02020603050405020304" pitchFamily="18" charset="0"/>
              <a:ea typeface="Times New Roman" panose="02020603050405020304" pitchFamily="18" charset="0"/>
            </a:endParaRPr>
          </a:p>
          <a:p>
            <a:pPr marL="342900" lvl="0" indent="-342900">
              <a:lnSpc>
                <a:spcPct val="125000"/>
              </a:lnSpc>
              <a:buFont typeface="Times New Roman" panose="02020603050405020304" pitchFamily="18" charset="0"/>
              <a:buChar char="-"/>
            </a:pPr>
            <a:r>
              <a:rPr lang="vi-VN" sz="1800" dirty="0" err="1">
                <a:effectLst/>
                <a:latin typeface="Times New Roman" panose="02020603050405020304" pitchFamily="18" charset="0"/>
                <a:ea typeface="Times New Roman" panose="02020603050405020304" pitchFamily="18" charset="0"/>
              </a:rPr>
              <a:t>About</a:t>
            </a:r>
            <a:endParaRPr lang="vi-VN" sz="1800" dirty="0">
              <a:effectLst/>
              <a:latin typeface="Times New Roman" panose="02020603050405020304" pitchFamily="18" charset="0"/>
              <a:ea typeface="Times New Roman" panose="02020603050405020304" pitchFamily="18" charset="0"/>
            </a:endParaRPr>
          </a:p>
          <a:p>
            <a:pPr marL="342900" lvl="0" indent="-342900">
              <a:lnSpc>
                <a:spcPct val="125000"/>
              </a:lnSpc>
              <a:buFont typeface="Times New Roman" panose="02020603050405020304" pitchFamily="18" charset="0"/>
              <a:buChar char="-"/>
            </a:pPr>
            <a:r>
              <a:rPr lang="vi-VN" sz="1800" dirty="0" err="1">
                <a:effectLst/>
                <a:latin typeface="Times New Roman" panose="02020603050405020304" pitchFamily="18" charset="0"/>
                <a:ea typeface="Times New Roman" panose="02020603050405020304" pitchFamily="18" charset="0"/>
              </a:rPr>
              <a:t>Video</a:t>
            </a:r>
            <a:endParaRPr lang="vi-VN" sz="1800" dirty="0">
              <a:effectLst/>
              <a:latin typeface="Times New Roman" panose="02020603050405020304" pitchFamily="18" charset="0"/>
              <a:ea typeface="Times New Roman" panose="02020603050405020304" pitchFamily="18" charset="0"/>
            </a:endParaRPr>
          </a:p>
          <a:p>
            <a:pPr marL="342900" lvl="0" indent="-342900">
              <a:lnSpc>
                <a:spcPct val="125000"/>
              </a:lnSpc>
              <a:buFont typeface="Times New Roman" panose="02020603050405020304" pitchFamily="18" charset="0"/>
              <a:buChar char="-"/>
            </a:pPr>
            <a:r>
              <a:rPr lang="vi-VN" sz="1800" dirty="0" err="1">
                <a:effectLst/>
                <a:latin typeface="Times New Roman" panose="02020603050405020304" pitchFamily="18" charset="0"/>
                <a:ea typeface="Times New Roman" panose="02020603050405020304" pitchFamily="18" charset="0"/>
              </a:rPr>
              <a:t>Service</a:t>
            </a:r>
            <a:endParaRPr lang="vi-VN" sz="1800" dirty="0">
              <a:effectLst/>
              <a:latin typeface="Times New Roman" panose="02020603050405020304" pitchFamily="18" charset="0"/>
              <a:ea typeface="Times New Roman" panose="02020603050405020304" pitchFamily="18" charset="0"/>
            </a:endParaRPr>
          </a:p>
          <a:p>
            <a:pPr marL="342900" lvl="0" indent="-342900">
              <a:lnSpc>
                <a:spcPct val="125000"/>
              </a:lnSpc>
              <a:buFont typeface="Times New Roman" panose="02020603050405020304" pitchFamily="18" charset="0"/>
              <a:buChar char="-"/>
            </a:pPr>
            <a:r>
              <a:rPr lang="vi-VN" sz="1800" dirty="0">
                <a:effectLst/>
                <a:latin typeface="Times New Roman" panose="02020603050405020304" pitchFamily="18" charset="0"/>
                <a:ea typeface="Times New Roman" panose="02020603050405020304" pitchFamily="18" charset="0"/>
              </a:rPr>
              <a:t>Works</a:t>
            </a:r>
          </a:p>
          <a:p>
            <a:pPr marL="342900" lvl="0" indent="-342900">
              <a:lnSpc>
                <a:spcPct val="125000"/>
              </a:lnSpc>
              <a:buFont typeface="Times New Roman" panose="02020603050405020304" pitchFamily="18" charset="0"/>
              <a:buChar char="-"/>
            </a:pPr>
            <a:r>
              <a:rPr lang="vi-VN" sz="1800" dirty="0" err="1">
                <a:effectLst/>
                <a:latin typeface="Times New Roman" panose="02020603050405020304" pitchFamily="18" charset="0"/>
                <a:ea typeface="Times New Roman" panose="02020603050405020304" pitchFamily="18" charset="0"/>
              </a:rPr>
              <a:t>Testimonials</a:t>
            </a:r>
            <a:endParaRPr lang="vi-VN" sz="1800" dirty="0">
              <a:effectLst/>
              <a:latin typeface="Times New Roman" panose="02020603050405020304" pitchFamily="18" charset="0"/>
              <a:ea typeface="Times New Roman" panose="02020603050405020304" pitchFamily="18" charset="0"/>
            </a:endParaRPr>
          </a:p>
          <a:p>
            <a:pPr marL="342900" lvl="0" indent="-342900">
              <a:lnSpc>
                <a:spcPct val="125000"/>
              </a:lnSpc>
              <a:buFont typeface="Times New Roman" panose="02020603050405020304" pitchFamily="18" charset="0"/>
              <a:buChar char="-"/>
            </a:pPr>
            <a:r>
              <a:rPr lang="vi-VN" sz="1800" dirty="0" err="1">
                <a:effectLst/>
                <a:latin typeface="Times New Roman" panose="02020603050405020304" pitchFamily="18" charset="0"/>
                <a:ea typeface="Times New Roman" panose="02020603050405020304" pitchFamily="18" charset="0"/>
              </a:rPr>
              <a:t>Contact</a:t>
            </a:r>
            <a:endParaRPr lang="vi-V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627898207"/>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a:t>
            </a:r>
            <a:r>
              <a:rPr lang="vi-VN" b="1" dirty="0" err="1">
                <a:solidFill>
                  <a:srgbClr val="FF0000"/>
                </a:solidFill>
                <a:effectLst/>
                <a:latin typeface="Times New Roman" panose="02020603050405020304" pitchFamily="18" charset="0"/>
                <a:ea typeface="Times New Roman" panose="02020603050405020304" pitchFamily="18" charset="0"/>
              </a:rPr>
              <a:t>preply</a:t>
            </a:r>
            <a:r>
              <a:rPr lang="vi-VN" b="1" dirty="0">
                <a:solidFill>
                  <a:srgbClr val="FF0000"/>
                </a:solidFill>
                <a:effectLst/>
                <a:latin typeface="Times New Roman" panose="02020603050405020304" pitchFamily="18" charset="0"/>
                <a:ea typeface="Times New Roman" panose="02020603050405020304" pitchFamily="18" charset="0"/>
              </a:rPr>
              <a:t>.</a:t>
            </a:r>
          </a:p>
          <a:p>
            <a:pPr marL="0" indent="0">
              <a:buNone/>
            </a:pPr>
            <a:r>
              <a:rPr lang="vi-VN" dirty="0"/>
              <a:t>Trang </a:t>
            </a:r>
            <a:r>
              <a:rPr lang="vi-VN" dirty="0" err="1"/>
              <a:t>Home</a:t>
            </a:r>
            <a:r>
              <a:rPr lang="vi-VN" dirty="0"/>
              <a:t>:</a:t>
            </a:r>
          </a:p>
        </p:txBody>
      </p:sp>
      <p:pic>
        <p:nvPicPr>
          <p:cNvPr id="4" name="Hình ảnh 3">
            <a:extLst>
              <a:ext uri="{FF2B5EF4-FFF2-40B4-BE49-F238E27FC236}">
                <a16:creationId xmlns:a16="http://schemas.microsoft.com/office/drawing/2014/main" id="{9A6683E4-97B6-21FD-4F20-6C8D4863C499}"/>
              </a:ext>
            </a:extLst>
          </p:cNvPr>
          <p:cNvPicPr>
            <a:picLocks noChangeAspect="1"/>
          </p:cNvPicPr>
          <p:nvPr/>
        </p:nvPicPr>
        <p:blipFill>
          <a:blip r:embed="rId2"/>
          <a:stretch>
            <a:fillRect/>
          </a:stretch>
        </p:blipFill>
        <p:spPr>
          <a:xfrm>
            <a:off x="4828031" y="2976364"/>
            <a:ext cx="6121511" cy="3049532"/>
          </a:xfrm>
          <a:prstGeom prst="rect">
            <a:avLst/>
          </a:prstGeom>
        </p:spPr>
      </p:pic>
    </p:spTree>
    <p:extLst>
      <p:ext uri="{BB962C8B-B14F-4D97-AF65-F5344CB8AC3E}">
        <p14:creationId xmlns:p14="http://schemas.microsoft.com/office/powerpoint/2010/main" val="210663163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0110F8B-1A0E-2F73-979B-3D88EA0F584E}"/>
              </a:ext>
            </a:extLst>
          </p:cNvPr>
          <p:cNvSpPr>
            <a:spLocks noGrp="1"/>
          </p:cNvSpPr>
          <p:nvPr>
            <p:ph type="title"/>
          </p:nvPr>
        </p:nvSpPr>
        <p:spPr/>
        <p:txBody>
          <a:bodyPr>
            <a:normAutofit fontScale="90000"/>
          </a:bodyPr>
          <a:lstStyle/>
          <a:p>
            <a:r>
              <a:rPr lang="vi-VN" sz="3600" dirty="0" err="1">
                <a:solidFill>
                  <a:srgbClr val="FF0000"/>
                </a:solidFill>
              </a:rPr>
              <a:t>ii</a:t>
            </a:r>
            <a:r>
              <a:rPr lang="vi-VN" sz="3600" dirty="0">
                <a:solidFill>
                  <a:srgbClr val="FF0000"/>
                </a:solidFill>
              </a:rPr>
              <a:t>. Các công việc được làm trong quá trình thực tập</a:t>
            </a:r>
            <a:br>
              <a:rPr lang="vi-VN" sz="3600" dirty="0"/>
            </a:br>
            <a:endParaRPr lang="vi-VN" dirty="0"/>
          </a:p>
        </p:txBody>
      </p:sp>
      <p:sp>
        <p:nvSpPr>
          <p:cNvPr id="3" name="Chỗ dành sẵn cho Nội dung 2">
            <a:extLst>
              <a:ext uri="{FF2B5EF4-FFF2-40B4-BE49-F238E27FC236}">
                <a16:creationId xmlns:a16="http://schemas.microsoft.com/office/drawing/2014/main" id="{8CA588A6-8D84-C3A1-4285-D496F14A01A3}"/>
              </a:ext>
            </a:extLst>
          </p:cNvPr>
          <p:cNvSpPr>
            <a:spLocks noGrp="1"/>
          </p:cNvSpPr>
          <p:nvPr>
            <p:ph idx="1"/>
          </p:nvPr>
        </p:nvSpPr>
        <p:spPr/>
        <p:txBody>
          <a:bodyPr/>
          <a:lstStyle/>
          <a:p>
            <a:pPr marL="457200" lvl="0" indent="-457200" algn="just">
              <a:lnSpc>
                <a:spcPct val="125000"/>
              </a:lnSpc>
              <a:buFont typeface="+mj-lt"/>
              <a:buAutoNum type="arabicPeriod"/>
            </a:pPr>
            <a:r>
              <a:rPr lang="vi-VN" b="1" dirty="0" err="1">
                <a:solidFill>
                  <a:srgbClr val="FF0000"/>
                </a:solidFill>
                <a:effectLst/>
                <a:latin typeface="Times New Roman" panose="02020603050405020304" pitchFamily="18" charset="0"/>
                <a:ea typeface="Times New Roman" panose="02020603050405020304" pitchFamily="18" charset="0"/>
              </a:rPr>
              <a:t>Code</a:t>
            </a:r>
            <a:r>
              <a:rPr lang="vi-VN" b="1" dirty="0">
                <a:solidFill>
                  <a:srgbClr val="FF0000"/>
                </a:solidFill>
                <a:effectLst/>
                <a:latin typeface="Times New Roman" panose="02020603050405020304" pitchFamily="18" charset="0"/>
                <a:ea typeface="Times New Roman" panose="02020603050405020304" pitchFamily="18" charset="0"/>
              </a:rPr>
              <a:t> trang </a:t>
            </a:r>
            <a:r>
              <a:rPr lang="vi-VN" b="1" dirty="0" err="1">
                <a:solidFill>
                  <a:srgbClr val="FF0000"/>
                </a:solidFill>
                <a:effectLst/>
                <a:latin typeface="Times New Roman" panose="02020603050405020304" pitchFamily="18" charset="0"/>
                <a:ea typeface="Times New Roman" panose="02020603050405020304" pitchFamily="18" charset="0"/>
              </a:rPr>
              <a:t>web</a:t>
            </a:r>
            <a:r>
              <a:rPr lang="vi-VN" b="1" dirty="0">
                <a:solidFill>
                  <a:srgbClr val="FF0000"/>
                </a:solidFill>
                <a:effectLst/>
                <a:latin typeface="Times New Roman" panose="02020603050405020304" pitchFamily="18" charset="0"/>
                <a:ea typeface="Times New Roman" panose="02020603050405020304" pitchFamily="18" charset="0"/>
              </a:rPr>
              <a:t> </a:t>
            </a:r>
            <a:r>
              <a:rPr lang="vi-VN" b="1" dirty="0" err="1">
                <a:solidFill>
                  <a:srgbClr val="FF0000"/>
                </a:solidFill>
                <a:effectLst/>
                <a:latin typeface="Times New Roman" panose="02020603050405020304" pitchFamily="18" charset="0"/>
                <a:ea typeface="Times New Roman" panose="02020603050405020304" pitchFamily="18" charset="0"/>
              </a:rPr>
              <a:t>preply</a:t>
            </a:r>
            <a:r>
              <a:rPr lang="vi-VN" b="1" dirty="0">
                <a:solidFill>
                  <a:srgbClr val="FF0000"/>
                </a:solidFill>
                <a:effectLst/>
                <a:latin typeface="Times New Roman" panose="02020603050405020304" pitchFamily="18" charset="0"/>
                <a:ea typeface="Times New Roman" panose="02020603050405020304" pitchFamily="18" charset="0"/>
              </a:rPr>
              <a:t>.</a:t>
            </a:r>
          </a:p>
          <a:p>
            <a:pPr marL="0" indent="0">
              <a:buNone/>
            </a:pPr>
            <a:r>
              <a:rPr lang="vi-VN" dirty="0"/>
              <a:t>Trang </a:t>
            </a:r>
            <a:r>
              <a:rPr lang="vi-VN" sz="2400" dirty="0" err="1">
                <a:effectLst/>
                <a:latin typeface="Times New Roman" panose="02020603050405020304" pitchFamily="18" charset="0"/>
                <a:ea typeface="Times New Roman" panose="02020603050405020304" pitchFamily="18" charset="0"/>
              </a:rPr>
              <a:t>Education</a:t>
            </a:r>
            <a:r>
              <a:rPr lang="vi-VN" sz="2400" dirty="0">
                <a:effectLst/>
                <a:latin typeface="Times New Roman" panose="02020603050405020304" pitchFamily="18" charset="0"/>
                <a:ea typeface="Times New Roman" panose="02020603050405020304" pitchFamily="18" charset="0"/>
              </a:rPr>
              <a:t> </a:t>
            </a:r>
            <a:r>
              <a:rPr lang="vi-VN" dirty="0"/>
              <a:t>:</a:t>
            </a:r>
          </a:p>
        </p:txBody>
      </p:sp>
      <p:pic>
        <p:nvPicPr>
          <p:cNvPr id="8" name="Hình ảnh 7">
            <a:extLst>
              <a:ext uri="{FF2B5EF4-FFF2-40B4-BE49-F238E27FC236}">
                <a16:creationId xmlns:a16="http://schemas.microsoft.com/office/drawing/2014/main" id="{4DE125DF-F44E-7BDF-FDEC-6279541AE8DC}"/>
              </a:ext>
            </a:extLst>
          </p:cNvPr>
          <p:cNvPicPr>
            <a:picLocks noChangeAspect="1"/>
          </p:cNvPicPr>
          <p:nvPr/>
        </p:nvPicPr>
        <p:blipFill>
          <a:blip r:embed="rId2"/>
          <a:stretch>
            <a:fillRect/>
          </a:stretch>
        </p:blipFill>
        <p:spPr>
          <a:xfrm>
            <a:off x="4462272" y="2951062"/>
            <a:ext cx="6019800" cy="2992538"/>
          </a:xfrm>
          <a:prstGeom prst="rect">
            <a:avLst/>
          </a:prstGeom>
        </p:spPr>
      </p:pic>
    </p:spTree>
    <p:extLst>
      <p:ext uri="{BB962C8B-B14F-4D97-AF65-F5344CB8AC3E}">
        <p14:creationId xmlns:p14="http://schemas.microsoft.com/office/powerpoint/2010/main" val="225650253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ạch điện">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TM04033919[[fn=Vòng tròn]]</Template>
  <TotalTime>112</TotalTime>
  <Words>891</Words>
  <Application>Microsoft Office PowerPoint</Application>
  <PresentationFormat>Màn hình rộng</PresentationFormat>
  <Paragraphs>90</Paragraphs>
  <Slides>22</Slides>
  <Notes>0</Notes>
  <HiddenSlides>0</HiddenSlides>
  <MMClips>0</MMClips>
  <ScaleCrop>false</ScaleCrop>
  <HeadingPairs>
    <vt:vector size="6" baseType="variant">
      <vt:variant>
        <vt:lpstr>Phông được Dùng</vt:lpstr>
      </vt:variant>
      <vt:variant>
        <vt:i4>4</vt:i4>
      </vt:variant>
      <vt:variant>
        <vt:lpstr>Chủ đề</vt:lpstr>
      </vt:variant>
      <vt:variant>
        <vt:i4>1</vt:i4>
      </vt:variant>
      <vt:variant>
        <vt:lpstr>Tiêu đề Bản chiếu</vt:lpstr>
      </vt:variant>
      <vt:variant>
        <vt:i4>22</vt:i4>
      </vt:variant>
    </vt:vector>
  </HeadingPairs>
  <TitlesOfParts>
    <vt:vector size="27" baseType="lpstr">
      <vt:lpstr>Arial</vt:lpstr>
      <vt:lpstr>Symbol</vt:lpstr>
      <vt:lpstr>Times New Roman</vt:lpstr>
      <vt:lpstr>Tw Cen MT</vt:lpstr>
      <vt:lpstr>Mạch điện</vt:lpstr>
      <vt:lpstr>Báo Cáo thực TẬp Doanh Nghiệp</vt:lpstr>
      <vt:lpstr>Nội dung trình bày: </vt:lpstr>
      <vt:lpstr>i. Giới thiệu sơ lược về công ty </vt:lpstr>
      <vt:lpstr>i. Giới thiệu sơ lược về công ty </vt:lpstr>
      <vt:lpstr>ii. Các công việc được làm trong quá trình thực tập </vt:lpstr>
      <vt:lpstr>ii. Các công việc được làm trong quá trình thực tập </vt:lpstr>
      <vt:lpstr>ii. Các công việc được làm trong quá trình thực tập </vt:lpstr>
      <vt:lpstr>ii. Các công việc được làm trong quá trình thực tập </vt:lpstr>
      <vt:lpstr>ii. Các công việc được làm trong quá trình thực tập </vt:lpstr>
      <vt:lpstr>ii. Các công việc được làm trong quá trình thực tập </vt:lpstr>
      <vt:lpstr>ii. Các công việc được làm trong quá trình thực tập </vt:lpstr>
      <vt:lpstr>ii. Các công việc được làm trong quá trình thực tập </vt:lpstr>
      <vt:lpstr>ii. Các công việc được làm trong quá trình thực tập </vt:lpstr>
      <vt:lpstr>ii. Các công việc được làm trong quá trình thực tập </vt:lpstr>
      <vt:lpstr>ii. Các công việc được làm trong quá trình thực tập </vt:lpstr>
      <vt:lpstr>ii. Các công việc được làm trong quá trình thực tập </vt:lpstr>
      <vt:lpstr>ii. Các công việc được làm trong quá trình thực tập </vt:lpstr>
      <vt:lpstr>iii. Thuận lợi – Khó khăn  </vt:lpstr>
      <vt:lpstr>iii. Thuận lợi – Khó khăn  </vt:lpstr>
      <vt:lpstr>iv. Bài học rút ra cho bản thân</vt:lpstr>
      <vt:lpstr>v. Kiến nghị cho nhà trường</vt:lpstr>
      <vt:lpstr>Bản trình bày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Quy Ngô</dc:creator>
  <cp:lastModifiedBy>Quy Ngô</cp:lastModifiedBy>
  <cp:revision>2</cp:revision>
  <dcterms:created xsi:type="dcterms:W3CDTF">2024-08-30T15:11:29Z</dcterms:created>
  <dcterms:modified xsi:type="dcterms:W3CDTF">2024-08-30T17:04:27Z</dcterms:modified>
</cp:coreProperties>
</file>

<file path=docProps/thumbnail.jpeg>
</file>